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2" r:id="rId1"/>
  </p:sldMasterIdLst>
  <p:notesMasterIdLst>
    <p:notesMasterId r:id="rId12"/>
  </p:notesMasterIdLst>
  <p:handoutMasterIdLst>
    <p:handoutMasterId r:id="rId13"/>
  </p:handoutMasterIdLst>
  <p:sldIdLst>
    <p:sldId id="538" r:id="rId2"/>
    <p:sldId id="953" r:id="rId3"/>
    <p:sldId id="941" r:id="rId4"/>
    <p:sldId id="949" r:id="rId5"/>
    <p:sldId id="950" r:id="rId6"/>
    <p:sldId id="951" r:id="rId7"/>
    <p:sldId id="952" r:id="rId8"/>
    <p:sldId id="942" r:id="rId9"/>
    <p:sldId id="943" r:id="rId10"/>
    <p:sldId id="946" r:id="rId11"/>
  </p:sldIdLst>
  <p:sldSz cx="9144000" cy="6858000" type="screen4x3"/>
  <p:notesSz cx="7099300" cy="10234613"/>
  <p:embeddedFontLst>
    <p:embeddedFont>
      <p:font typeface="Garamond" panose="02020404030301010803" pitchFamily="18" charset="0"/>
      <p:regular r:id="rId14"/>
      <p:bold r:id="rId15"/>
      <p:italic r:id="rId16"/>
    </p:embeddedFont>
    <p:embeddedFont>
      <p:font typeface="MS PGothic" panose="020B0600070205080204" pitchFamily="34" charset="-128"/>
      <p:regular r:id="rId17"/>
    </p:embeddedFont>
  </p:embeddedFontLst>
  <p:custDataLst>
    <p:tags r:id="rId18"/>
  </p:custDataLst>
  <p:defaultTextStyle>
    <a:defPPr>
      <a:defRPr lang="en-US"/>
    </a:defPPr>
    <a:lvl1pPr algn="l" rtl="0" eaLnBrk="0" fontAlgn="base" hangingPunct="0">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Garamond" panose="02020404030301010803"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Garamond" panose="02020404030301010803" pitchFamily="18" charset="0"/>
        <a:ea typeface="+mn-ea"/>
        <a:cs typeface="Arial" panose="020B0604020202020204" pitchFamily="34" charset="0"/>
      </a:defRPr>
    </a:lvl9pPr>
  </p:defaultTextStyle>
  <p:extLst>
    <p:ext uri="{EFAFB233-063F-42B5-8137-9DF3F51BA10A}">
      <p15:sldGuideLst xmlns:p15="http://schemas.microsoft.com/office/powerpoint/2012/main">
        <p15:guide id="4294967295" orient="horz" pos="2160" userDrawn="1">
          <p15:clr>
            <a:srgbClr val="A4A3A4"/>
          </p15:clr>
        </p15:guide>
        <p15:guide id="4294967295" pos="2880" userDrawn="1">
          <p15:clr>
            <a:srgbClr val="A4A3A4"/>
          </p15:clr>
        </p15:guide>
      </p15:sldGuideLst>
    </p:ext>
    <p:ext uri="{2D200454-40CA-4A62-9FC3-DE9A4176ACB9}">
      <p15:notesGuideLst xmlns:p15="http://schemas.microsoft.com/office/powerpoint/2012/main">
        <p15:guide id="4294967295" orient="horz" pos="3223" userDrawn="1">
          <p15:clr>
            <a:srgbClr val="A4A3A4"/>
          </p15:clr>
        </p15:guide>
        <p15:guide id="4294967295"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00"/>
    <a:srgbClr val="00B0F0"/>
    <a:srgbClr val="000000"/>
    <a:srgbClr val="7F7F7F"/>
    <a:srgbClr val="FFCC00"/>
    <a:srgbClr val="92D05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780" autoAdjust="0"/>
    <p:restoredTop sz="84800" autoAdjust="0"/>
  </p:normalViewPr>
  <p:slideViewPr>
    <p:cSldViewPr snapToGrid="0">
      <p:cViewPr varScale="1">
        <p:scale>
          <a:sx n="95" d="100"/>
          <a:sy n="95" d="100"/>
        </p:scale>
        <p:origin x="16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40"/>
    </p:cViewPr>
  </p:sorterViewPr>
  <p:notesViewPr>
    <p:cSldViewPr snapToGrid="0">
      <p:cViewPr varScale="1">
        <p:scale>
          <a:sx n="77" d="100"/>
          <a:sy n="77" d="100"/>
        </p:scale>
        <p:origin x="-3270" y="-90"/>
      </p:cViewPr>
      <p:guideLst>
        <p:guide orient="horz" pos="3223"/>
        <p:guide pos="2236"/>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cs typeface="+mn-cs"/>
              </a:defRPr>
            </a:lvl1pPr>
          </a:lstStyle>
          <a:p>
            <a:pPr>
              <a:defRPr/>
            </a:pPr>
            <a:endParaRPr lang="en-US"/>
          </a:p>
        </p:txBody>
      </p:sp>
      <p:sp>
        <p:nvSpPr>
          <p:cNvPr id="83763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E0813B22-4A21-4FC9-B9F9-9D3F8F86E231}" type="slidenum">
              <a:rPr lang="en-US" altLang="en-US"/>
              <a:pPr>
                <a:defRPr/>
              </a:pPr>
              <a:t>‹#›</a:t>
            </a:fld>
            <a:endParaRPr lang="en-US" altLang="en-US"/>
          </a:p>
        </p:txBody>
      </p:sp>
    </p:spTree>
    <p:extLst>
      <p:ext uri="{BB962C8B-B14F-4D97-AF65-F5344CB8AC3E}">
        <p14:creationId xmlns:p14="http://schemas.microsoft.com/office/powerpoint/2010/main" val="325556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3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smtClean="0">
                <a:latin typeface="Times New Roman" panose="02020603050405020304" pitchFamily="18" charset="0"/>
              </a:defRPr>
            </a:lvl1pPr>
          </a:lstStyle>
          <a:p>
            <a:pPr>
              <a:defRPr/>
            </a:pPr>
            <a:fld id="{5E2E7BE2-5CCB-4A94-85CF-6FE1E6769888}" type="slidenum">
              <a:rPr lang="en-US" altLang="en-US"/>
              <a:pPr>
                <a:defRPr/>
              </a:pPr>
              <a:t>‹#›</a:t>
            </a:fld>
            <a:endParaRPr lang="en-US" altLang="en-US"/>
          </a:p>
        </p:txBody>
      </p:sp>
    </p:spTree>
    <p:extLst>
      <p:ext uri="{BB962C8B-B14F-4D97-AF65-F5344CB8AC3E}">
        <p14:creationId xmlns:p14="http://schemas.microsoft.com/office/powerpoint/2010/main" val="20851766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98F27F-597C-4733-80E2-77E123954B80}" type="slidenum">
              <a:rPr lang="en-US" altLang="en-US" sz="1300"/>
              <a:pPr>
                <a:spcBef>
                  <a:spcPct val="0"/>
                </a:spcBef>
              </a:pPr>
              <a:t>1</a:t>
            </a:fld>
            <a:endParaRPr lang="en-US" altLang="en-US" sz="130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39025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2AFC1E-B0C1-48A3-8FD6-31D35C176AD3}" type="slidenum">
              <a:rPr lang="en-US" altLang="en-US" sz="1300"/>
              <a:pPr>
                <a:spcBef>
                  <a:spcPct val="0"/>
                </a:spcBef>
              </a:pPr>
              <a:t>10</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Talk about how this is a joint effort between UW and Boeing.</a:t>
            </a:r>
          </a:p>
          <a:p>
            <a:endParaRPr lang="en-US" altLang="en-US" smtClean="0"/>
          </a:p>
          <a:p>
            <a:r>
              <a:rPr lang="en-US" altLang="en-US" smtClean="0"/>
              <a:t>Outline some of the roles that each organization plays.</a:t>
            </a:r>
          </a:p>
          <a:p>
            <a:endParaRPr lang="en-US" altLang="en-US" smtClean="0"/>
          </a:p>
          <a:p>
            <a:r>
              <a:rPr lang="en-US" altLang="en-US" smtClean="0"/>
              <a:t>Talk about how this partnership has been used in the past to develop and test other algorithms and ideas in the VSTL.</a:t>
            </a:r>
          </a:p>
        </p:txBody>
      </p:sp>
    </p:spTree>
    <p:extLst>
      <p:ext uri="{BB962C8B-B14F-4D97-AF65-F5344CB8AC3E}">
        <p14:creationId xmlns:p14="http://schemas.microsoft.com/office/powerpoint/2010/main" val="38066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6A84057-467E-4869-84F9-552162802400}" type="slidenum">
              <a:rPr lang="en-US" altLang="en-US" sz="1300" smtClean="0"/>
              <a:pPr>
                <a:spcBef>
                  <a:spcPct val="0"/>
                </a:spcBef>
              </a:pPr>
              <a:t>2</a:t>
            </a:fld>
            <a:endParaRPr lang="en-US" altLang="en-US" sz="13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Juris and I run the Autonomous Flight Systems Laboratory in the William E. Boeing Department of Aeronautics and Astronautics at the University of Washington.  The mission of our lab is to conduct research that advances technologies that are relevant to unmanned systems.</a:t>
            </a:r>
          </a:p>
          <a:p>
            <a:endParaRPr lang="en-US" altLang="en-US" dirty="0" smtClean="0"/>
          </a:p>
          <a:p>
            <a:r>
              <a:rPr lang="en-US" altLang="en-US" dirty="0" smtClean="0"/>
              <a:t>Historically, the majority of our research has been directed towards control algorithm development but we are also interested in flight testing and integration, human-in-the-loop operations, and autonomous technology development in general.</a:t>
            </a:r>
          </a:p>
          <a:p>
            <a:endParaRPr lang="en-US" altLang="en-US" dirty="0" smtClean="0"/>
          </a:p>
          <a:p>
            <a:r>
              <a:rPr lang="en-US" altLang="en-US" dirty="0" smtClean="0"/>
              <a:t>One thing that makes our group unique is the fact that in addition to pure basic research, our group is very interested in transitioning technologies out of an academic environment and onto fielded systems.  To this end, we’ve partnered with local, Washington industry such as Boeing, </a:t>
            </a:r>
            <a:r>
              <a:rPr lang="en-US" altLang="en-US" dirty="0" err="1" smtClean="0"/>
              <a:t>Aerovel</a:t>
            </a:r>
            <a:r>
              <a:rPr lang="en-US" altLang="en-US" dirty="0" smtClean="0"/>
              <a:t>, and Insitu in the past.</a:t>
            </a:r>
          </a:p>
          <a:p>
            <a:endParaRPr lang="en-US" altLang="en-US" dirty="0" smtClean="0"/>
          </a:p>
        </p:txBody>
      </p:sp>
    </p:spTree>
    <p:extLst>
      <p:ext uri="{BB962C8B-B14F-4D97-AF65-F5344CB8AC3E}">
        <p14:creationId xmlns:p14="http://schemas.microsoft.com/office/powerpoint/2010/main" val="331653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47F2CF-DFB7-471A-8F31-884E6C663F15}" type="slidenum">
              <a:rPr lang="en-US" altLang="en-US" sz="1300"/>
              <a:pPr>
                <a:spcBef>
                  <a:spcPct val="0"/>
                </a:spcBef>
              </a:pPr>
              <a:t>3</a:t>
            </a:fld>
            <a:endParaRPr lang="en-US" altLang="en-US" sz="13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Talk about how this is a joint effort between UW and Boeing.</a:t>
            </a:r>
          </a:p>
          <a:p>
            <a:endParaRPr lang="en-US" altLang="en-US" smtClean="0"/>
          </a:p>
          <a:p>
            <a:r>
              <a:rPr lang="en-US" altLang="en-US" smtClean="0"/>
              <a:t>Outline some of the roles that each organization plays.</a:t>
            </a:r>
          </a:p>
          <a:p>
            <a:endParaRPr lang="en-US" altLang="en-US" smtClean="0"/>
          </a:p>
          <a:p>
            <a:r>
              <a:rPr lang="en-US" altLang="en-US" smtClean="0"/>
              <a:t>Talk about how this partnership has been used in the past to develop and test other algorithms and ideas in the VSTL.</a:t>
            </a:r>
          </a:p>
        </p:txBody>
      </p:sp>
    </p:spTree>
    <p:extLst>
      <p:ext uri="{BB962C8B-B14F-4D97-AF65-F5344CB8AC3E}">
        <p14:creationId xmlns:p14="http://schemas.microsoft.com/office/powerpoint/2010/main" val="36569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7F4318-58A0-4D1F-BE51-1636AB31AF06}" type="slidenum">
              <a:rPr lang="en-US" altLang="en-US"/>
              <a:pPr/>
              <a:t>4</a:t>
            </a:fld>
            <a:endParaRPr lang="en-US" altLang="en-US"/>
          </a:p>
        </p:txBody>
      </p:sp>
    </p:spTree>
    <p:extLst>
      <p:ext uri="{BB962C8B-B14F-4D97-AF65-F5344CB8AC3E}">
        <p14:creationId xmlns:p14="http://schemas.microsoft.com/office/powerpoint/2010/main" val="378938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6960D305-8BD3-469E-9923-09E4E5C0C353}"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4459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6960D305-8BD3-469E-9923-09E4E5C0C353}"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87875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anose="02020404030301010803" pitchFamily="18" charset="0"/>
                <a:cs typeface="Arial" panose="020B0604020202020204" pitchFamily="34" charset="0"/>
              </a:defRPr>
            </a:lvl1pPr>
            <a:lvl2pPr marL="742950" indent="-285750" defTabSz="966788" eaLnBrk="0" hangingPunct="0">
              <a:defRPr>
                <a:solidFill>
                  <a:schemeClr val="tx1"/>
                </a:solidFill>
                <a:latin typeface="Garamond" panose="02020404030301010803" pitchFamily="18" charset="0"/>
                <a:cs typeface="Arial" panose="020B0604020202020204" pitchFamily="34" charset="0"/>
              </a:defRPr>
            </a:lvl2pPr>
            <a:lvl3pPr marL="1143000" indent="-228600" defTabSz="966788" eaLnBrk="0" hangingPunct="0">
              <a:defRPr>
                <a:solidFill>
                  <a:schemeClr val="tx1"/>
                </a:solidFill>
                <a:latin typeface="Garamond" panose="02020404030301010803" pitchFamily="18" charset="0"/>
                <a:cs typeface="Arial" panose="020B0604020202020204" pitchFamily="34" charset="0"/>
              </a:defRPr>
            </a:lvl3pPr>
            <a:lvl4pPr marL="1600200" indent="-228600" defTabSz="966788" eaLnBrk="0" hangingPunct="0">
              <a:defRPr>
                <a:solidFill>
                  <a:schemeClr val="tx1"/>
                </a:solidFill>
                <a:latin typeface="Garamond" panose="02020404030301010803" pitchFamily="18" charset="0"/>
                <a:cs typeface="Arial" panose="020B0604020202020204" pitchFamily="34" charset="0"/>
              </a:defRPr>
            </a:lvl4pPr>
            <a:lvl5pPr marL="2057400" indent="-228600" defTabSz="966788" eaLnBrk="0" hangingPunct="0">
              <a:defRPr>
                <a:solidFill>
                  <a:schemeClr val="tx1"/>
                </a:solidFill>
                <a:latin typeface="Garamond" panose="02020404030301010803" pitchFamily="18"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fld id="{6960D305-8BD3-469E-9923-09E4E5C0C353}"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56921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777B19-01ED-41DD-8F5F-91255FFF720E}" type="slidenum">
              <a:rPr lang="en-US" altLang="en-US" sz="1300"/>
              <a:pPr>
                <a:spcBef>
                  <a:spcPct val="0"/>
                </a:spcBef>
              </a:pPr>
              <a:t>8</a:t>
            </a:fld>
            <a:endParaRPr lang="en-US" altLang="en-US"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Talk about how this is a joint effort between UW and Boeing.</a:t>
            </a:r>
          </a:p>
          <a:p>
            <a:endParaRPr lang="en-US" altLang="en-US" smtClean="0"/>
          </a:p>
          <a:p>
            <a:r>
              <a:rPr lang="en-US" altLang="en-US" smtClean="0"/>
              <a:t>Outline some of the roles that each organization plays.</a:t>
            </a:r>
          </a:p>
          <a:p>
            <a:endParaRPr lang="en-US" altLang="en-US" smtClean="0"/>
          </a:p>
          <a:p>
            <a:r>
              <a:rPr lang="en-US" altLang="en-US" smtClean="0"/>
              <a:t>Talk about how this partnership has been used in the past to develop and test other algorithms and ideas in the VSTL.</a:t>
            </a:r>
          </a:p>
        </p:txBody>
      </p:sp>
    </p:spTree>
    <p:extLst>
      <p:ext uri="{BB962C8B-B14F-4D97-AF65-F5344CB8AC3E}">
        <p14:creationId xmlns:p14="http://schemas.microsoft.com/office/powerpoint/2010/main" val="325795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574CF9-CF7F-4C7A-B953-975CDB3A135D}" type="slidenum">
              <a:rPr lang="en-US" altLang="en-US" sz="1300"/>
              <a:pPr>
                <a:spcBef>
                  <a:spcPct val="0"/>
                </a:spcBef>
              </a:pPr>
              <a:t>9</a:t>
            </a:fld>
            <a:endParaRPr lang="en-US" altLang="en-US"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Talk about how this is a joint effort between UW and Boeing.</a:t>
            </a:r>
          </a:p>
          <a:p>
            <a:endParaRPr lang="en-US" altLang="en-US" smtClean="0"/>
          </a:p>
          <a:p>
            <a:r>
              <a:rPr lang="en-US" altLang="en-US" smtClean="0"/>
              <a:t>Outline some of the roles that each organization plays.</a:t>
            </a:r>
          </a:p>
          <a:p>
            <a:endParaRPr lang="en-US" altLang="en-US" smtClean="0"/>
          </a:p>
          <a:p>
            <a:r>
              <a:rPr lang="en-US" altLang="en-US" smtClean="0"/>
              <a:t>Talk about how this partnership has been used in the past to develop and test other algorithms and ideas in the VSTL.</a:t>
            </a:r>
          </a:p>
        </p:txBody>
      </p:sp>
    </p:spTree>
    <p:extLst>
      <p:ext uri="{BB962C8B-B14F-4D97-AF65-F5344CB8AC3E}">
        <p14:creationId xmlns:p14="http://schemas.microsoft.com/office/powerpoint/2010/main" val="85970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8"/>
          <p:cNvSpPr>
            <a:spLocks noChangeArrowheads="1"/>
          </p:cNvSpPr>
          <p:nvPr/>
        </p:nvSpPr>
        <p:spPr bwMode="auto">
          <a:xfrm>
            <a:off x="0" y="1447800"/>
            <a:ext cx="9144000" cy="5410200"/>
          </a:xfrm>
          <a:prstGeom prst="rect">
            <a:avLst/>
          </a:prstGeom>
          <a:gradFill rotWithShape="1">
            <a:gsLst>
              <a:gs pos="0">
                <a:srgbClr val="598CE7"/>
              </a:gs>
              <a:gs pos="100000">
                <a:srgbClr val="2254D2"/>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 name="Rectangle 24"/>
          <p:cNvSpPr>
            <a:spLocks noChangeArrowheads="1"/>
          </p:cNvSpPr>
          <p:nvPr/>
        </p:nvSpPr>
        <p:spPr bwMode="auto">
          <a:xfrm>
            <a:off x="0" y="0"/>
            <a:ext cx="9144000" cy="1143000"/>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6" name="Rectangle 29"/>
          <p:cNvSpPr>
            <a:spLocks noChangeArrowheads="1"/>
          </p:cNvSpPr>
          <p:nvPr/>
        </p:nvSpPr>
        <p:spPr bwMode="auto">
          <a:xfrm>
            <a:off x="0" y="1143000"/>
            <a:ext cx="9144000" cy="152400"/>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7" name="Text Box 30"/>
          <p:cNvSpPr txBox="1">
            <a:spLocks noChangeArrowheads="1"/>
          </p:cNvSpPr>
          <p:nvPr userDrawn="1"/>
        </p:nvSpPr>
        <p:spPr bwMode="auto">
          <a:xfrm>
            <a:off x="1328738" y="144463"/>
            <a:ext cx="6264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defRPr/>
            </a:pPr>
            <a:r>
              <a:rPr lang="en-US" sz="2000" b="1" dirty="0" smtClean="0">
                <a:solidFill>
                  <a:schemeClr val="bg1"/>
                </a:solidFill>
                <a:cs typeface="+mn-cs"/>
              </a:rPr>
              <a:t>University of Washington</a:t>
            </a:r>
            <a:endParaRPr lang="en-US" sz="700" b="1" dirty="0" smtClean="0">
              <a:solidFill>
                <a:schemeClr val="bg1"/>
              </a:solidFill>
              <a:cs typeface="+mn-cs"/>
            </a:endParaRPr>
          </a:p>
          <a:p>
            <a:pPr algn="ctr">
              <a:defRPr/>
            </a:pPr>
            <a:r>
              <a:rPr lang="en-US" sz="2000" b="1" dirty="0" smtClean="0">
                <a:solidFill>
                  <a:schemeClr val="bg1"/>
                </a:solidFill>
                <a:cs typeface="+mn-cs"/>
              </a:rPr>
              <a:t>Department of Aeronautics and Astronautics</a:t>
            </a:r>
          </a:p>
        </p:txBody>
      </p:sp>
      <p:sp>
        <p:nvSpPr>
          <p:cNvPr id="8" name="Rectangle 33"/>
          <p:cNvSpPr>
            <a:spLocks noChangeArrowheads="1"/>
          </p:cNvSpPr>
          <p:nvPr/>
        </p:nvSpPr>
        <p:spPr bwMode="auto">
          <a:xfrm>
            <a:off x="0" y="1295400"/>
            <a:ext cx="9144000" cy="152400"/>
          </a:xfrm>
          <a:prstGeom prst="rect">
            <a:avLst/>
          </a:prstGeom>
          <a:gradFill rotWithShape="1">
            <a:gsLst>
              <a:gs pos="0">
                <a:srgbClr val="181847"/>
              </a:gs>
              <a:gs pos="50000">
                <a:srgbClr val="333399"/>
              </a:gs>
              <a:gs pos="100000">
                <a:srgbClr val="18184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pic>
        <p:nvPicPr>
          <p:cNvPr id="9" name="Picture 7" descr="C:\Users\lum\Desktop\TEMP\UniversityArtPack\UniversityArtPack Folder\GIF\UW.Signature_stacked.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3925" y="115888"/>
            <a:ext cx="1704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s://encrypted-tbn1.google.com/images?q=tbn:ANd9GcSsUVgoEuhaFxR57ZwPH6tKsFeVMyrKKeS1jNZ-zpLuG2A4jDqqbQ"/>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13" y="141288"/>
            <a:ext cx="9620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Rectangle 19"/>
          <p:cNvSpPr>
            <a:spLocks noGrp="1" noChangeArrowheads="1"/>
          </p:cNvSpPr>
          <p:nvPr>
            <p:ph type="ctrTitle"/>
          </p:nvPr>
        </p:nvSpPr>
        <p:spPr>
          <a:xfrm>
            <a:off x="685800" y="1676400"/>
            <a:ext cx="8001000" cy="2209800"/>
          </a:xfrm>
        </p:spPr>
        <p:txBody>
          <a:bodyPr/>
          <a:lstStyle>
            <a:lvl1pPr>
              <a:defRPr sz="3300">
                <a:solidFill>
                  <a:srgbClr val="FFFFFF"/>
                </a:solidFill>
                <a:latin typeface="Times New Roman" pitchFamily="18" charset="0"/>
              </a:defRPr>
            </a:lvl1pPr>
          </a:lstStyle>
          <a:p>
            <a:r>
              <a:rPr lang="en-US"/>
              <a:t>Click to edit Master title style</a:t>
            </a:r>
          </a:p>
        </p:txBody>
      </p:sp>
      <p:sp>
        <p:nvSpPr>
          <p:cNvPr id="54292" name="Rectangle 20"/>
          <p:cNvSpPr>
            <a:spLocks noGrp="1" noChangeArrowheads="1"/>
          </p:cNvSpPr>
          <p:nvPr>
            <p:ph type="subTitle" idx="1"/>
          </p:nvPr>
        </p:nvSpPr>
        <p:spPr>
          <a:xfrm>
            <a:off x="1066800" y="4114800"/>
            <a:ext cx="7162800" cy="1752600"/>
          </a:xfrm>
        </p:spPr>
        <p:txBody>
          <a:bodyPr/>
          <a:lstStyle>
            <a:lvl1pPr marL="0" indent="0">
              <a:buFont typeface="Wingdings" pitchFamily="2" charset="2"/>
              <a:buNone/>
              <a:defRPr sz="2600"/>
            </a:lvl1pPr>
          </a:lstStyle>
          <a:p>
            <a:r>
              <a:rPr lang="en-US"/>
              <a:t>Click to edit Master subtitle style</a:t>
            </a:r>
          </a:p>
        </p:txBody>
      </p:sp>
    </p:spTree>
    <p:extLst>
      <p:ext uri="{BB962C8B-B14F-4D97-AF65-F5344CB8AC3E}">
        <p14:creationId xmlns:p14="http://schemas.microsoft.com/office/powerpoint/2010/main" val="317855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D5019AFF-159B-42CD-BE32-4DDF27B57E48}"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80161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87313"/>
            <a:ext cx="2209800" cy="6465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87313"/>
            <a:ext cx="6477000" cy="6465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B4DE04F6-D84B-4CA6-BE74-59E49A0BA0BC}"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2670915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EB23B70B-37A2-42AA-8448-F679200ADDA1}" type="slidenum">
              <a:rPr lang="en-US" altLang="en-US"/>
              <a:pPr>
                <a:defRPr/>
              </a:pPr>
              <a:t>‹#›</a:t>
            </a:fld>
            <a:endParaRPr lang="en-US" altLang="en-US"/>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2162676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1F906B27-4A8C-4FDC-BA30-049FC6FC61CA}" type="slidenum">
              <a:rPr lang="en-US" altLang="en-US"/>
              <a:pPr>
                <a:defRPr/>
              </a:pPr>
              <a:t>‹#›</a:t>
            </a:fld>
            <a:endParaRPr lang="en-US" altLang="en-US"/>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360976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37AADB0F-373B-4512-8D4E-20316824817B}" type="slidenum">
              <a:rPr lang="en-US" altLang="en-US"/>
              <a:pPr>
                <a:defRPr/>
              </a:pPr>
              <a:t>‹#›</a:t>
            </a:fld>
            <a:endParaRPr lang="en-US" altLang="en-US"/>
          </a:p>
        </p:txBody>
      </p:sp>
      <p:sp>
        <p:nvSpPr>
          <p:cNvPr id="8"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3053817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4084CEC0-83D5-456C-9F6C-3F940CAE823B}"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83046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0BB3624D-1141-4891-A461-999B33A8B216}"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125154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997A2A47-DBDB-48FC-9264-D93C37C1A717}"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185862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1DCC18BC-6342-40C5-99BE-1C989F3A969D}" type="slidenum">
              <a:rPr lang="en-US" altLang="en-US"/>
              <a:pPr>
                <a:defRPr/>
              </a:pPr>
              <a:t>‹#›</a:t>
            </a:fld>
            <a:endParaRPr lang="en-US" altLang="en-US"/>
          </a:p>
        </p:txBody>
      </p:sp>
      <p:sp>
        <p:nvSpPr>
          <p:cNvPr id="9"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356895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4" name="Rectangle 3"/>
          <p:cNvSpPr>
            <a:spLocks noGrp="1" noChangeArrowheads="1"/>
          </p:cNvSpPr>
          <p:nvPr>
            <p:ph type="sldNum" sz="quarter" idx="11"/>
          </p:nvPr>
        </p:nvSpPr>
        <p:spPr>
          <a:ln/>
        </p:spPr>
        <p:txBody>
          <a:bodyPr/>
          <a:lstStyle>
            <a:lvl1pPr>
              <a:defRPr/>
            </a:lvl1pPr>
          </a:lstStyle>
          <a:p>
            <a:pPr>
              <a:defRPr/>
            </a:pPr>
            <a:fld id="{63A20BC4-4A7D-4899-B760-68BB5AEE080C}" type="slidenum">
              <a:rPr lang="en-US" altLang="en-US"/>
              <a:pPr>
                <a:defRPr/>
              </a:pPr>
              <a:t>‹#›</a:t>
            </a:fld>
            <a:endParaRPr lang="en-US" altLang="en-US"/>
          </a:p>
        </p:txBody>
      </p:sp>
      <p:sp>
        <p:nvSpPr>
          <p:cNvPr id="5"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171223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3" name="Rectangle 3"/>
          <p:cNvSpPr>
            <a:spLocks noGrp="1" noChangeArrowheads="1"/>
          </p:cNvSpPr>
          <p:nvPr>
            <p:ph type="sldNum" sz="quarter" idx="11"/>
          </p:nvPr>
        </p:nvSpPr>
        <p:spPr>
          <a:ln/>
        </p:spPr>
        <p:txBody>
          <a:bodyPr/>
          <a:lstStyle>
            <a:lvl1pPr>
              <a:defRPr/>
            </a:lvl1pPr>
          </a:lstStyle>
          <a:p>
            <a:pPr>
              <a:defRPr/>
            </a:pPr>
            <a:fld id="{0B8AC233-5817-4E27-A81F-22B87BFF9BF9}" type="slidenum">
              <a:rPr lang="en-US" altLang="en-US"/>
              <a:pPr>
                <a:defRPr/>
              </a:pPr>
              <a:t>‹#›</a:t>
            </a:fld>
            <a:endParaRPr lang="en-US" altLang="en-US"/>
          </a:p>
        </p:txBody>
      </p:sp>
      <p:sp>
        <p:nvSpPr>
          <p:cNvPr id="4"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194158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428B538A-7CDE-4C41-BEF3-8E6840CB5356}"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15371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096B3385-4D50-49CC-91E7-C6352F69F753}"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smtClean="0"/>
              <a:t>September 24, 2015</a:t>
            </a:r>
            <a:endParaRPr lang="en-US"/>
          </a:p>
        </p:txBody>
      </p:sp>
    </p:spTree>
    <p:extLst>
      <p:ext uri="{BB962C8B-B14F-4D97-AF65-F5344CB8AC3E}">
        <p14:creationId xmlns:p14="http://schemas.microsoft.com/office/powerpoint/2010/main" val="372150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629400"/>
            <a:ext cx="9144000" cy="228600"/>
          </a:xfrm>
          <a:prstGeom prst="rect">
            <a:avLst/>
          </a:prstGeom>
          <a:gradFill rotWithShape="1">
            <a:gsLst>
              <a:gs pos="0">
                <a:srgbClr val="333399"/>
              </a:gs>
              <a:gs pos="50000">
                <a:srgbClr val="181847"/>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7" name="Rectangle 21"/>
          <p:cNvSpPr>
            <a:spLocks noChangeArrowheads="1"/>
          </p:cNvSpPr>
          <p:nvPr/>
        </p:nvSpPr>
        <p:spPr bwMode="auto">
          <a:xfrm>
            <a:off x="0" y="1123950"/>
            <a:ext cx="9144000" cy="550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8" name="Rectangle 17"/>
          <p:cNvSpPr>
            <a:spLocks noChangeArrowheads="1"/>
          </p:cNvSpPr>
          <p:nvPr/>
        </p:nvSpPr>
        <p:spPr bwMode="auto">
          <a:xfrm>
            <a:off x="0" y="0"/>
            <a:ext cx="9144000" cy="931863"/>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3250" name="Rectangle 2"/>
          <p:cNvSpPr>
            <a:spLocks noGrp="1" noChangeArrowheads="1"/>
          </p:cNvSpPr>
          <p:nvPr>
            <p:ph type="ftr" sz="quarter" idx="3"/>
          </p:nvPr>
        </p:nvSpPr>
        <p:spPr bwMode="auto">
          <a:xfrm>
            <a:off x="2438400" y="6629400"/>
            <a:ext cx="4267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200" b="1">
                <a:solidFill>
                  <a:schemeClr val="bg1"/>
                </a:solidFill>
                <a:latin typeface="+mn-lt"/>
                <a:cs typeface="+mn-cs"/>
              </a:defRPr>
            </a:lvl1pPr>
          </a:lstStyle>
          <a:p>
            <a:pPr>
              <a:defRPr/>
            </a:pPr>
            <a:r>
              <a:rPr lang="en-US"/>
              <a:t>University of Washington</a:t>
            </a:r>
          </a:p>
        </p:txBody>
      </p:sp>
      <p:sp>
        <p:nvSpPr>
          <p:cNvPr id="53251" name="Rectangle 3"/>
          <p:cNvSpPr>
            <a:spLocks noGrp="1" noChangeArrowheads="1"/>
          </p:cNvSpPr>
          <p:nvPr>
            <p:ph type="sldNum" sz="quarter" idx="4"/>
          </p:nvPr>
        </p:nvSpPr>
        <p:spPr bwMode="auto">
          <a:xfrm>
            <a:off x="6934200" y="6629400"/>
            <a:ext cx="21336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200" smtClean="0">
                <a:solidFill>
                  <a:schemeClr val="bg1"/>
                </a:solidFill>
                <a:latin typeface="Arial" panose="020B0604020202020204" pitchFamily="34" charset="0"/>
              </a:defRPr>
            </a:lvl1pPr>
          </a:lstStyle>
          <a:p>
            <a:pPr>
              <a:defRPr/>
            </a:pPr>
            <a:fld id="{5A8008E1-5D09-46F3-BC0A-1CDCE39415C0}" type="slidenum">
              <a:rPr lang="en-US" altLang="en-US"/>
              <a:pPr>
                <a:defRPr/>
              </a:pPr>
              <a:t>‹#›</a:t>
            </a:fld>
            <a:endParaRPr lang="en-US" altLang="en-US"/>
          </a:p>
        </p:txBody>
      </p:sp>
      <p:sp>
        <p:nvSpPr>
          <p:cNvPr id="1031" name="Rectangle 14"/>
          <p:cNvSpPr>
            <a:spLocks noGrp="1" noChangeArrowheads="1"/>
          </p:cNvSpPr>
          <p:nvPr>
            <p:ph type="title"/>
          </p:nvPr>
        </p:nvSpPr>
        <p:spPr bwMode="auto">
          <a:xfrm>
            <a:off x="1268413"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2" name="Rectangle 15"/>
          <p:cNvSpPr>
            <a:spLocks noGrp="1" noChangeArrowheads="1"/>
          </p:cNvSpPr>
          <p:nvPr>
            <p:ph type="body" idx="1"/>
          </p:nvPr>
        </p:nvSpPr>
        <p:spPr bwMode="auto">
          <a:xfrm>
            <a:off x="152400" y="1163638"/>
            <a:ext cx="8839200" cy="53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3264" name="Rectangle 16"/>
          <p:cNvSpPr>
            <a:spLocks noGrp="1" noChangeArrowheads="1"/>
          </p:cNvSpPr>
          <p:nvPr>
            <p:ph type="dt" sz="half" idx="2"/>
          </p:nvPr>
        </p:nvSpPr>
        <p:spPr bwMode="auto">
          <a:xfrm>
            <a:off x="76200" y="6629400"/>
            <a:ext cx="2133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solidFill>
                  <a:schemeClr val="bg1"/>
                </a:solidFill>
                <a:latin typeface="+mn-lt"/>
                <a:cs typeface="+mn-cs"/>
              </a:defRPr>
            </a:lvl1pPr>
          </a:lstStyle>
          <a:p>
            <a:pPr>
              <a:defRPr/>
            </a:pPr>
            <a:r>
              <a:rPr lang="en-US" smtClean="0"/>
              <a:t>September 24, 2015</a:t>
            </a:r>
            <a:endParaRPr lang="en-US"/>
          </a:p>
        </p:txBody>
      </p:sp>
      <p:sp>
        <p:nvSpPr>
          <p:cNvPr id="1034" name="Rectangle 19"/>
          <p:cNvSpPr>
            <a:spLocks noChangeArrowheads="1"/>
          </p:cNvSpPr>
          <p:nvPr/>
        </p:nvSpPr>
        <p:spPr bwMode="auto">
          <a:xfrm>
            <a:off x="0" y="931863"/>
            <a:ext cx="9144000" cy="192087"/>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35" name="Text Box 23"/>
          <p:cNvSpPr txBox="1">
            <a:spLocks noChangeArrowheads="1"/>
          </p:cNvSpPr>
          <p:nvPr/>
        </p:nvSpPr>
        <p:spPr bwMode="auto">
          <a:xfrm>
            <a:off x="7231063" y="879475"/>
            <a:ext cx="21891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smtClean="0">
                <a:solidFill>
                  <a:srgbClr val="DBE7F1"/>
                </a:solidFill>
                <a:cs typeface="+mn-cs"/>
              </a:rPr>
              <a:t>Aeronautics &amp; Astronautics</a:t>
            </a:r>
          </a:p>
        </p:txBody>
      </p:sp>
      <p:sp>
        <p:nvSpPr>
          <p:cNvPr id="1036" name="Text Box 24"/>
          <p:cNvSpPr txBox="1">
            <a:spLocks noChangeArrowheads="1"/>
          </p:cNvSpPr>
          <p:nvPr/>
        </p:nvSpPr>
        <p:spPr bwMode="auto">
          <a:xfrm>
            <a:off x="-38100" y="874713"/>
            <a:ext cx="341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dirty="0" smtClean="0">
                <a:solidFill>
                  <a:srgbClr val="DBE7F1"/>
                </a:solidFill>
                <a:cs typeface="+mn-cs"/>
              </a:rPr>
              <a:t>University of Washington</a:t>
            </a:r>
          </a:p>
        </p:txBody>
      </p:sp>
      <p:pic>
        <p:nvPicPr>
          <p:cNvPr id="1037" name="Picture 15" descr="https://encrypted-tbn1.google.com/images?q=tbn:ANd9GcSsUVgoEuhaFxR57ZwPH6tKsFeVMyrKKeS1jNZ-zpLuG2A4jDqqbQ"/>
          <p:cNvPicPr>
            <a:picLocks noChangeAspect="1" noChangeArrowheads="1"/>
          </p:cNvPicPr>
          <p:nvPr userDrawn="1"/>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13" y="141288"/>
            <a:ext cx="9620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87"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 id="2147485686" r:id="rId14"/>
  </p:sldLayoutIdLst>
  <p:timing>
    <p:tnLst>
      <p:par>
        <p:cTn id="1" dur="indefinite" restart="never" nodeType="tmRoot"/>
      </p:par>
    </p:tnLst>
  </p:timing>
  <p:hf hdr="0"/>
  <p:txStyles>
    <p:title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8" Type="http://schemas.microsoft.com/office/2007/relationships/media" Target="ScanEagle%20Snippet3.wmv" TargetMode="External"/><Relationship Id="rId13" Type="http://schemas.openxmlformats.org/officeDocument/2006/relationships/image" Target="../media/image4.jpeg"/><Relationship Id="rId18" Type="http://schemas.openxmlformats.org/officeDocument/2006/relationships/image" Target="../media/image9.png"/><Relationship Id="rId3" Type="http://schemas.openxmlformats.org/officeDocument/2006/relationships/video" Target="coverage_scenario2_none.wmv" TargetMode="External"/><Relationship Id="rId21" Type="http://schemas.openxmlformats.org/officeDocument/2006/relationships/image" Target="../media/image12.png"/><Relationship Id="rId7" Type="http://schemas.openxmlformats.org/officeDocument/2006/relationships/video" Target="boeing_quad_rotor_2_agents.wmv" TargetMode="External"/><Relationship Id="rId12" Type="http://schemas.openxmlformats.org/officeDocument/2006/relationships/image" Target="../media/image3.png"/><Relationship Id="rId17" Type="http://schemas.openxmlformats.org/officeDocument/2006/relationships/image" Target="../media/image8.jpeg"/><Relationship Id="rId2" Type="http://schemas.microsoft.com/office/2007/relationships/media" Target="coverage_scenario2_none.wmv" TargetMode="Externa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2.xml"/><Relationship Id="rId6" Type="http://schemas.microsoft.com/office/2007/relationships/media" Target="boeing_quad_rotor_2_agents.wmv" TargetMode="External"/><Relationship Id="rId11" Type="http://schemas.openxmlformats.org/officeDocument/2006/relationships/notesSlide" Target="../notesSlides/notesSlide2.xml"/><Relationship Id="rId5" Type="http://schemas.openxmlformats.org/officeDocument/2006/relationships/video" Target="ParticleFilterTRUE_6.wmv" TargetMode="External"/><Relationship Id="rId15" Type="http://schemas.openxmlformats.org/officeDocument/2006/relationships/image" Target="../media/image6.jpeg"/><Relationship Id="rId10" Type="http://schemas.openxmlformats.org/officeDocument/2006/relationships/slideLayout" Target="../slideLayouts/slideLayout4.xml"/><Relationship Id="rId19" Type="http://schemas.openxmlformats.org/officeDocument/2006/relationships/image" Target="../media/image10.png"/><Relationship Id="rId4" Type="http://schemas.microsoft.com/office/2007/relationships/media" Target="ParticleFilterTRUE_6.wmv" TargetMode="External"/><Relationship Id="rId9" Type="http://schemas.openxmlformats.org/officeDocument/2006/relationships/video" Target="ScanEagle%20Snippet3.wmv" TargetMode="External"/><Relationship Id="rId14" Type="http://schemas.openxmlformats.org/officeDocument/2006/relationships/image" Target="../media/image5.jpeg"/><Relationship Id="rId22"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harbor_patrol_run1_10_fps_none.wmv" TargetMode="External"/><Relationship Id="rId7" Type="http://schemas.openxmlformats.org/officeDocument/2006/relationships/notesSlide" Target="../notesSlides/notesSlide3.xml"/><Relationship Id="rId2" Type="http://schemas.microsoft.com/office/2007/relationships/media" Target="harbor_patrol_run1_10_fps_none.wmv" TargetMode="External"/><Relationship Id="rId1" Type="http://schemas.openxmlformats.org/officeDocument/2006/relationships/tags" Target="../tags/tag3.xml"/><Relationship Id="rId6" Type="http://schemas.openxmlformats.org/officeDocument/2006/relationships/slideLayout" Target="../slideLayouts/slideLayout4.xml"/><Relationship Id="rId5" Type="http://schemas.openxmlformats.org/officeDocument/2006/relationships/video" Target="coverage_scenario2_none.wmv" TargetMode="External"/><Relationship Id="rId4" Type="http://schemas.microsoft.com/office/2007/relationships/media" Target="coverage_scenario2_none.wmv"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07/relationships/media" Target="StudyAbroadExodiaFlight2TakeOff.mp4" TargetMode="External"/><Relationship Id="rId7" Type="http://schemas.openxmlformats.org/officeDocument/2006/relationships/image" Target="../media/image16.jpeg"/><Relationship Id="rId2" Type="http://schemas.openxmlformats.org/officeDocument/2006/relationships/video" Target="StudyAbroadOrthophoto.mp4" TargetMode="External"/><Relationship Id="rId1" Type="http://schemas.microsoft.com/office/2007/relationships/media" Target="StudyAbroadOrthophoto.mp4" TargetMode="Externa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9.png"/><Relationship Id="rId4" Type="http://schemas.openxmlformats.org/officeDocument/2006/relationships/video" Target="StudyAbroadExodiaFlight2TakeOff.mp4" TargetMode="Externa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video" Target="visual_anchoring_controller_off.avi" TargetMode="External"/><Relationship Id="rId7" Type="http://schemas.openxmlformats.org/officeDocument/2006/relationships/notesSlide" Target="../notesSlides/notesSlide5.xml"/><Relationship Id="rId2" Type="http://schemas.microsoft.com/office/2007/relationships/media" Target="visual_anchoring_controller_off.avi" TargetMode="External"/><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video" Target="visual_anchoring_controller_on.avi" TargetMode="External"/><Relationship Id="rId4" Type="http://schemas.microsoft.com/office/2007/relationships/media" Target="visual_anchoring_controller_on.avi" TargetMode="Externa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24.jpeg"/><Relationship Id="rId11" Type="http://schemas.openxmlformats.org/officeDocument/2006/relationships/image" Target="../media/image27.jpeg"/><Relationship Id="rId5" Type="http://schemas.openxmlformats.org/officeDocument/2006/relationships/image" Target="../media/image23.jpeg"/><Relationship Id="rId10" Type="http://schemas.openxmlformats.org/officeDocument/2006/relationships/image" Target="../media/image26.jpg"/><Relationship Id="rId4" Type="http://schemas.openxmlformats.org/officeDocument/2006/relationships/notesSlide" Target="../notesSlides/notesSlide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video" Target="ADS_B_InPlane.m4v" TargetMode="External"/><Relationship Id="rId7" Type="http://schemas.openxmlformats.org/officeDocument/2006/relationships/image" Target="../media/image29.jpeg"/><Relationship Id="rId2" Type="http://schemas.microsoft.com/office/2007/relationships/media" Target="ADS_B_InPlane.m4v" TargetMode="Externa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collision_gas_model.wmv" TargetMode="External"/><Relationship Id="rId7" Type="http://schemas.openxmlformats.org/officeDocument/2006/relationships/image" Target="../media/image33.png"/><Relationship Id="rId2" Type="http://schemas.microsoft.com/office/2007/relationships/media" Target="collision_gas_model.wmv" TargetMode="Externa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9.png"/><Relationship Id="rId3" Type="http://schemas.openxmlformats.org/officeDocument/2006/relationships/video" Target="boeing_quad_rotor_2_agents.wmv" TargetMode="External"/><Relationship Id="rId7" Type="http://schemas.openxmlformats.org/officeDocument/2006/relationships/video" Target="PandoraFirstTransition12Aug11Short.wmv" TargetMode="External"/><Relationship Id="rId12" Type="http://schemas.openxmlformats.org/officeDocument/2006/relationships/image" Target="../media/image38.jpeg"/><Relationship Id="rId2" Type="http://schemas.microsoft.com/office/2007/relationships/media" Target="boeing_quad_rotor_2_agents.wmv" TargetMode="External"/><Relationship Id="rId1" Type="http://schemas.openxmlformats.org/officeDocument/2006/relationships/tags" Target="../tags/tag8.xml"/><Relationship Id="rId6" Type="http://schemas.microsoft.com/office/2007/relationships/media" Target="PandoraFirstTransition12Aug11Short.wmv" TargetMode="External"/><Relationship Id="rId11" Type="http://schemas.openxmlformats.org/officeDocument/2006/relationships/image" Target="../media/image37.jpeg"/><Relationship Id="rId5" Type="http://schemas.openxmlformats.org/officeDocument/2006/relationships/video" Target="ScanEagle%20Snippet3.wmv" TargetMode="External"/><Relationship Id="rId15" Type="http://schemas.openxmlformats.org/officeDocument/2006/relationships/image" Target="../media/image41.png"/><Relationship Id="rId10" Type="http://schemas.openxmlformats.org/officeDocument/2006/relationships/image" Target="../media/image36.jpeg"/><Relationship Id="rId4" Type="http://schemas.microsoft.com/office/2007/relationships/media" Target="ScanEagle%20Snippet3.wmv" TargetMode="External"/><Relationship Id="rId9" Type="http://schemas.openxmlformats.org/officeDocument/2006/relationships/notesSlide" Target="../notesSlides/notesSlide9.xml"/><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81025" y="1636713"/>
            <a:ext cx="8104188" cy="2035175"/>
          </a:xfrm>
        </p:spPr>
        <p:txBody>
          <a:bodyPr/>
          <a:lstStyle/>
          <a:p>
            <a:pPr algn="ctr" eaLnBrk="1" hangingPunct="1"/>
            <a:r>
              <a:rPr lang="en-US" altLang="en-US" smtClean="0">
                <a:latin typeface="Arial" panose="020B0604020202020204" pitchFamily="34" charset="0"/>
              </a:rPr>
              <a:t>Control Systems Research in the Autonomous Flight Systems Laboratory</a:t>
            </a:r>
          </a:p>
        </p:txBody>
      </p:sp>
      <p:sp>
        <p:nvSpPr>
          <p:cNvPr id="5123" name="Rectangle 11"/>
          <p:cNvSpPr>
            <a:spLocks noChangeArrowheads="1"/>
          </p:cNvSpPr>
          <p:nvPr/>
        </p:nvSpPr>
        <p:spPr bwMode="auto">
          <a:xfrm>
            <a:off x="1990725" y="3546475"/>
            <a:ext cx="519588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2000" b="1" dirty="0">
              <a:solidFill>
                <a:srgbClr val="FFFFFF"/>
              </a:solidFill>
            </a:endParaRPr>
          </a:p>
          <a:p>
            <a:pPr algn="ctr" eaLnBrk="1" hangingPunct="1">
              <a:spcBef>
                <a:spcPct val="0"/>
              </a:spcBef>
              <a:buClrTx/>
              <a:buSzTx/>
              <a:buFontTx/>
              <a:buNone/>
            </a:pPr>
            <a:r>
              <a:rPr lang="en-US" altLang="en-US" sz="2000" b="1" dirty="0" smtClean="0">
                <a:solidFill>
                  <a:srgbClr val="FFFFFF"/>
                </a:solidFill>
              </a:rPr>
              <a:t>Christopher Lum</a:t>
            </a:r>
          </a:p>
          <a:p>
            <a:pPr algn="ctr" eaLnBrk="1" hangingPunct="1">
              <a:spcBef>
                <a:spcPct val="0"/>
              </a:spcBef>
              <a:buClrTx/>
              <a:buSzTx/>
              <a:buNone/>
            </a:pPr>
            <a:r>
              <a:rPr lang="en-US" altLang="en-US" sz="2000" b="1" dirty="0" smtClean="0">
                <a:solidFill>
                  <a:srgbClr val="FFFFFF"/>
                </a:solidFill>
              </a:rPr>
              <a:t>Juris Vagners</a:t>
            </a:r>
          </a:p>
          <a:p>
            <a:pPr algn="ctr" eaLnBrk="1" hangingPunct="1">
              <a:spcBef>
                <a:spcPct val="0"/>
              </a:spcBef>
              <a:buClrTx/>
              <a:buSzTx/>
              <a:buFontTx/>
              <a:buNone/>
            </a:pPr>
            <a:endParaRPr lang="en-US" altLang="en-US" sz="2000" b="1" dirty="0">
              <a:solidFill>
                <a:srgbClr val="FFFFFF"/>
              </a:solidFill>
            </a:endParaRPr>
          </a:p>
        </p:txBody>
      </p:sp>
    </p:spTree>
  </p:cSld>
  <p:clrMapOvr>
    <a:masterClrMapping/>
  </p:clrMapOvr>
  <p:transition advTm="1922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536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85B1285-3FBC-43BB-97FC-A942854CF3AE}" type="slidenum">
              <a:rPr lang="en-US" altLang="en-US" sz="1200">
                <a:solidFill>
                  <a:schemeClr val="bg1"/>
                </a:solidFill>
              </a:rPr>
              <a:pPr>
                <a:spcBef>
                  <a:spcPct val="0"/>
                </a:spcBef>
                <a:buClrTx/>
                <a:buSzTx/>
                <a:buFontTx/>
                <a:buNone/>
              </a:pPr>
              <a:t>10</a:t>
            </a:fld>
            <a:endParaRPr lang="en-US" altLang="en-US" sz="1200">
              <a:solidFill>
                <a:schemeClr val="bg1"/>
              </a:solidFill>
            </a:endParaRPr>
          </a:p>
        </p:txBody>
      </p:sp>
      <p:sp>
        <p:nvSpPr>
          <p:cNvPr id="13" name="Date Placeholder 6"/>
          <p:cNvSpPr>
            <a:spLocks noGrp="1"/>
          </p:cNvSpPr>
          <p:nvPr>
            <p:ph type="dt" sz="quarter" idx="12"/>
          </p:nvPr>
        </p:nvSpPr>
        <p:spPr/>
        <p:txBody>
          <a:bodyPr/>
          <a:lstStyle/>
          <a:p>
            <a:pPr>
              <a:defRPr/>
            </a:pPr>
            <a:r>
              <a:rPr lang="en-US" smtClean="0"/>
              <a:t>September 24, 2015</a:t>
            </a:r>
            <a:endParaRPr lang="en-US" dirty="0"/>
          </a:p>
        </p:txBody>
      </p:sp>
      <p:sp>
        <p:nvSpPr>
          <p:cNvPr id="15365" name="Title 2"/>
          <p:cNvSpPr>
            <a:spLocks noGrp="1"/>
          </p:cNvSpPr>
          <p:nvPr>
            <p:ph type="title"/>
          </p:nvPr>
        </p:nvSpPr>
        <p:spPr/>
        <p:txBody>
          <a:bodyPr/>
          <a:lstStyle/>
          <a:p>
            <a:r>
              <a:rPr lang="en-US" altLang="en-US" smtClean="0"/>
              <a:t>Select References</a:t>
            </a:r>
          </a:p>
        </p:txBody>
      </p:sp>
      <p:sp>
        <p:nvSpPr>
          <p:cNvPr id="6189" name="Rectangle 36"/>
          <p:cNvSpPr>
            <a:spLocks noChangeArrowheads="1"/>
          </p:cNvSpPr>
          <p:nvPr/>
        </p:nvSpPr>
        <p:spPr bwMode="auto">
          <a:xfrm>
            <a:off x="76200" y="1149350"/>
            <a:ext cx="8991600" cy="538480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eaLnBrk="0" hangingPunct="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eaLnBrk="0" hangingPunct="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marL="0" indent="0" eaLnBrk="1" hangingPunct="1">
              <a:buFont typeface="Wingdings" panose="05000000000000000000" pitchFamily="2" charset="2"/>
              <a:buNone/>
              <a:defRPr/>
            </a:pPr>
            <a:r>
              <a:rPr lang="en-US" altLang="en-US" sz="800" b="1" dirty="0" smtClean="0"/>
              <a:t>Path and Task Planning</a:t>
            </a:r>
          </a:p>
          <a:p>
            <a:pPr eaLnBrk="1" hangingPunct="1">
              <a:defRPr/>
            </a:pPr>
            <a:r>
              <a:rPr lang="en-US" sz="800" dirty="0" smtClean="0"/>
              <a:t>C. W. Lum and R. T. Rysdyk, "Time Constrained Randomized Path Planning Using Spatial Networks" </a:t>
            </a:r>
            <a:r>
              <a:rPr lang="en-US" sz="800" i="1" dirty="0" smtClean="0"/>
              <a:t>Proceedings of the AACC American Control Conference</a:t>
            </a:r>
            <a:r>
              <a:rPr lang="en-US" sz="800" dirty="0" smtClean="0"/>
              <a:t>, June 2008.</a:t>
            </a:r>
          </a:p>
          <a:p>
            <a:pPr eaLnBrk="1" hangingPunct="1">
              <a:defRPr/>
            </a:pPr>
            <a:r>
              <a:rPr lang="en-US" sz="800" dirty="0" smtClean="0"/>
              <a:t>J. M. Colito “Autonomous Mission Planning and Execution for Unmanned Surface Vehicles in Compliance with the Marine Rules of the Road” </a:t>
            </a:r>
            <a:r>
              <a:rPr lang="en-US" sz="800" i="1" dirty="0" smtClean="0"/>
              <a:t>Masters Thesis</a:t>
            </a:r>
            <a:r>
              <a:rPr lang="en-US" sz="800" dirty="0" smtClean="0"/>
              <a:t>, University of Washington, Jun 2007.</a:t>
            </a:r>
          </a:p>
          <a:p>
            <a:pPr eaLnBrk="1" hangingPunct="1">
              <a:defRPr/>
            </a:pPr>
            <a:r>
              <a:rPr lang="en-US" sz="800" dirty="0" smtClean="0"/>
              <a:t>A. Pongpunwattana and R. Rysdyk, “Evolution-Based Dynamic Path Planning for Autonomous Vehicles” </a:t>
            </a:r>
            <a:r>
              <a:rPr lang="en-US" sz="800" i="1" dirty="0" smtClean="0"/>
              <a:t>Innovation in Intelligent Machines, Studies in Computational Intelligence Series, Vol. 70</a:t>
            </a:r>
            <a:r>
              <a:rPr lang="en-US" sz="800" dirty="0" smtClean="0"/>
              <a:t>, Springer-</a:t>
            </a:r>
            <a:r>
              <a:rPr lang="en-US" sz="800" dirty="0" err="1" smtClean="0"/>
              <a:t>Verlag</a:t>
            </a:r>
            <a:r>
              <a:rPr lang="en-US" sz="800" dirty="0" smtClean="0"/>
              <a:t> Berlin, pp. 113-145, 2007.</a:t>
            </a:r>
          </a:p>
          <a:p>
            <a:pPr eaLnBrk="1" hangingPunct="1">
              <a:defRPr/>
            </a:pPr>
            <a:r>
              <a:rPr lang="en-US" sz="800" dirty="0" smtClean="0"/>
              <a:t>A. Pongpunwattana, R. T. Rysdyk, “Real-Time Planning for Multiple Autonomous Vehicles in Dynamic Uncertain Environments,” </a:t>
            </a:r>
            <a:r>
              <a:rPr lang="en-US" sz="800" i="1" dirty="0" smtClean="0"/>
              <a:t>Journal of Aerospace Computing, Information, and Communication</a:t>
            </a:r>
            <a:r>
              <a:rPr lang="en-US" sz="800" dirty="0" smtClean="0"/>
              <a:t>, Vol. 1, Dec. 2006, pp. 580-604.</a:t>
            </a:r>
          </a:p>
          <a:p>
            <a:pPr eaLnBrk="1" hangingPunct="1">
              <a:defRPr/>
            </a:pPr>
            <a:r>
              <a:rPr lang="en-US" sz="800" dirty="0" smtClean="0"/>
              <a:t>D. </a:t>
            </a:r>
            <a:r>
              <a:rPr lang="en-US" sz="800" dirty="0" err="1" smtClean="0"/>
              <a:t>Jia</a:t>
            </a:r>
            <a:r>
              <a:rPr lang="en-US" sz="800" dirty="0" smtClean="0"/>
              <a:t>, and J. Vagners, “Parallel Evolutionary Algorithms for UAV Path Planning,” </a:t>
            </a:r>
            <a:r>
              <a:rPr lang="en-US" sz="800" i="1" dirty="0" smtClean="0"/>
              <a:t>Proceedings of the AIAA 1</a:t>
            </a:r>
            <a:r>
              <a:rPr lang="en-US" sz="800" i="1" baseline="30000" dirty="0" smtClean="0"/>
              <a:t>st</a:t>
            </a:r>
            <a:r>
              <a:rPr lang="en-US" sz="800" i="1" dirty="0" smtClean="0"/>
              <a:t> Intelligent Systems Technical Conference</a:t>
            </a:r>
            <a:r>
              <a:rPr lang="en-US" sz="800" dirty="0" smtClean="0"/>
              <a:t>, Sept. 2004.</a:t>
            </a:r>
          </a:p>
          <a:p>
            <a:pPr eaLnBrk="1" hangingPunct="1">
              <a:defRPr/>
            </a:pPr>
            <a:endParaRPr lang="en-US" sz="400" dirty="0" smtClean="0"/>
          </a:p>
          <a:p>
            <a:pPr marL="0" indent="0" eaLnBrk="1" hangingPunct="1">
              <a:buFont typeface="Wingdings" panose="05000000000000000000" pitchFamily="2" charset="2"/>
              <a:buNone/>
              <a:defRPr/>
            </a:pPr>
            <a:r>
              <a:rPr lang="en-US" altLang="en-US" sz="800" b="1" dirty="0" smtClean="0"/>
              <a:t>Multi-Agent Search</a:t>
            </a:r>
          </a:p>
          <a:p>
            <a:pPr eaLnBrk="1" hangingPunct="1">
              <a:defRPr/>
            </a:pPr>
            <a:r>
              <a:rPr lang="en-US" sz="800" dirty="0" smtClean="0"/>
              <a:t>C. W. Lum, R. T. Rysdyk, and J. Vagners, "A Search Algorithm for Teams of Heterogeneous Agents with Coverage Guarantees" </a:t>
            </a:r>
            <a:r>
              <a:rPr lang="en-US" sz="800" i="1" dirty="0" smtClean="0"/>
              <a:t>AIAA Journal of Aerospace Computing, Information, and Communication, Volume 7, pg. 1-31</a:t>
            </a:r>
          </a:p>
          <a:p>
            <a:pPr eaLnBrk="1" hangingPunct="1">
              <a:defRPr/>
            </a:pPr>
            <a:r>
              <a:rPr lang="en-US" sz="800" dirty="0" smtClean="0"/>
              <a:t>C. W. Lum and J. Vagners, "A Modular Algorithm for Exhaustive Map Searching Using Occupancy Based Maps" </a:t>
            </a:r>
            <a:r>
              <a:rPr lang="en-US" sz="800" i="1" dirty="0" smtClean="0"/>
              <a:t>Proceedings of the AIAA </a:t>
            </a:r>
            <a:r>
              <a:rPr lang="en-US" sz="800" i="1" dirty="0" err="1" smtClean="0"/>
              <a:t>Infotech@Aerospace</a:t>
            </a:r>
            <a:r>
              <a:rPr lang="en-US" sz="800" i="1" dirty="0" smtClean="0"/>
              <a:t> Conference</a:t>
            </a:r>
            <a:r>
              <a:rPr lang="en-US" sz="800" dirty="0" smtClean="0"/>
              <a:t>, April 2009</a:t>
            </a:r>
          </a:p>
          <a:p>
            <a:pPr eaLnBrk="1" hangingPunct="1">
              <a:defRPr/>
            </a:pPr>
            <a:r>
              <a:rPr lang="en-US" sz="800" dirty="0" smtClean="0"/>
              <a:t>C. W. Lum, R. T. Rysdyk, and A. Pongpunwattana, "Occupancy Based Map Searching Using Heterogeneous Teams of Autonomous Vehicles" </a:t>
            </a:r>
            <a:r>
              <a:rPr lang="en-US" sz="800" i="1" dirty="0" smtClean="0"/>
              <a:t>Proceedings of the AIAA Guidance, Navigation, and Control Conference</a:t>
            </a:r>
            <a:r>
              <a:rPr lang="en-US" sz="800" dirty="0" smtClean="0"/>
              <a:t>, August 2006 </a:t>
            </a:r>
          </a:p>
          <a:p>
            <a:pPr eaLnBrk="1" hangingPunct="1">
              <a:defRPr/>
            </a:pPr>
            <a:r>
              <a:rPr lang="en-US" sz="800" dirty="0" smtClean="0"/>
              <a:t>C. W. Lum, R. T. Rysdyk, and A. Pongpunwattana, "Autonomous Airborne Geomagnetic Surveying and Target Identification" </a:t>
            </a:r>
            <a:r>
              <a:rPr lang="en-US" sz="800" i="1" dirty="0" smtClean="0"/>
              <a:t>Proceedings of the AIAA </a:t>
            </a:r>
            <a:r>
              <a:rPr lang="en-US" sz="800" i="1" dirty="0" err="1" smtClean="0"/>
              <a:t>Infotech@Aerospace</a:t>
            </a:r>
            <a:r>
              <a:rPr lang="en-US" sz="800" i="1" dirty="0" smtClean="0"/>
              <a:t> Conference</a:t>
            </a:r>
            <a:r>
              <a:rPr lang="en-US" sz="800" dirty="0" smtClean="0"/>
              <a:t>, September 2005 </a:t>
            </a:r>
          </a:p>
          <a:p>
            <a:pPr eaLnBrk="1" hangingPunct="1">
              <a:defRPr/>
            </a:pPr>
            <a:endParaRPr lang="en-US" altLang="en-US" sz="400" dirty="0" smtClean="0"/>
          </a:p>
          <a:p>
            <a:pPr marL="0" indent="0" eaLnBrk="1" hangingPunct="1">
              <a:buFont typeface="Wingdings" panose="05000000000000000000" pitchFamily="2" charset="2"/>
              <a:buNone/>
              <a:defRPr/>
            </a:pPr>
            <a:r>
              <a:rPr lang="en-US" altLang="en-US" sz="800" b="1" dirty="0" smtClean="0"/>
              <a:t>Formation Flight and Swarms</a:t>
            </a:r>
          </a:p>
          <a:p>
            <a:pPr eaLnBrk="1" hangingPunct="1">
              <a:defRPr/>
            </a:pPr>
            <a:r>
              <a:rPr lang="en-US" sz="800" dirty="0" smtClean="0"/>
              <a:t>C. W. Lum, J. Vagners, M. Vavrina, and J. Vian, "Formation Flight of Swarms of Autonomous Vehicles in Obstructed Environments Using Vector Field Navigation" </a:t>
            </a:r>
            <a:r>
              <a:rPr lang="en-US" sz="800" i="1" dirty="0" smtClean="0"/>
              <a:t>Proceedings of the International Conference on Unmanned Aircraft Systems</a:t>
            </a:r>
            <a:r>
              <a:rPr lang="en-US" sz="800" dirty="0" smtClean="0"/>
              <a:t>, June 2012 </a:t>
            </a:r>
          </a:p>
          <a:p>
            <a:pPr eaLnBrk="1" hangingPunct="1">
              <a:defRPr/>
            </a:pPr>
            <a:endParaRPr lang="en-US" altLang="en-US" sz="400" dirty="0" smtClean="0"/>
          </a:p>
          <a:p>
            <a:pPr marL="0" indent="0" eaLnBrk="1" hangingPunct="1">
              <a:buFont typeface="Wingdings" panose="05000000000000000000" pitchFamily="2" charset="2"/>
              <a:buNone/>
              <a:defRPr/>
            </a:pPr>
            <a:r>
              <a:rPr lang="en-US" altLang="en-US" sz="800" b="1" dirty="0" smtClean="0"/>
              <a:t>Flight Testing</a:t>
            </a:r>
          </a:p>
          <a:p>
            <a:pPr eaLnBrk="1" hangingPunct="1">
              <a:defRPr/>
            </a:pPr>
            <a:r>
              <a:rPr lang="en-US" sz="800" dirty="0" smtClean="0"/>
              <a:t>C. W. Lum, J. Vagners, J. Jang, and J. Vian, "</a:t>
            </a:r>
            <a:r>
              <a:rPr lang="en-US" sz="800" dirty="0" err="1" smtClean="0"/>
              <a:t>Partioned</a:t>
            </a:r>
            <a:r>
              <a:rPr lang="en-US" sz="800" dirty="0" smtClean="0"/>
              <a:t> Searching and </a:t>
            </a:r>
            <a:r>
              <a:rPr lang="en-US" sz="800" dirty="0" err="1" smtClean="0"/>
              <a:t>Deconfliction</a:t>
            </a:r>
            <a:r>
              <a:rPr lang="en-US" sz="800" dirty="0" smtClean="0"/>
              <a:t>: Analysis and Flight Tests" </a:t>
            </a:r>
            <a:r>
              <a:rPr lang="en-US" sz="800" i="1" dirty="0" smtClean="0"/>
              <a:t>Proceedings of the AACC American Control Conference</a:t>
            </a:r>
            <a:r>
              <a:rPr lang="en-US" sz="800" dirty="0" smtClean="0"/>
              <a:t>, July 2010 </a:t>
            </a:r>
          </a:p>
          <a:p>
            <a:pPr eaLnBrk="1" hangingPunct="1">
              <a:defRPr/>
            </a:pPr>
            <a:r>
              <a:rPr lang="en-US" sz="800" dirty="0" smtClean="0"/>
              <a:t>C. W. Lum, M. L. Rowland, and R. T. Rysdyk, "Human-in-the-Loop Distributed Simulation and Validation of Strategic Autonomous Algorithms" </a:t>
            </a:r>
            <a:r>
              <a:rPr lang="en-US" sz="800" i="1" dirty="0" smtClean="0"/>
              <a:t>Proceedings of the AIAA Aerodynamic Measurement Technology and Ground Testing Conference</a:t>
            </a:r>
            <a:r>
              <a:rPr lang="en-US" sz="800" dirty="0" smtClean="0"/>
              <a:t>, June 2008</a:t>
            </a:r>
          </a:p>
          <a:p>
            <a:pPr eaLnBrk="1" hangingPunct="1">
              <a:defRPr/>
            </a:pPr>
            <a:r>
              <a:rPr lang="en-US" sz="800" dirty="0" smtClean="0"/>
              <a:t>A. Pongpunwattana, R. Wise, R. Rysdyk, and A. Kang “Multi-Vehicle Cooperative Control Flight Test,” </a:t>
            </a:r>
            <a:r>
              <a:rPr lang="en-US" sz="800" i="1" dirty="0" smtClean="0"/>
              <a:t>Proceedings of the AIAA Digital Avionics Systems Conference</a:t>
            </a:r>
            <a:r>
              <a:rPr lang="en-US" sz="800" dirty="0" smtClean="0"/>
              <a:t>, October 2006.</a:t>
            </a:r>
          </a:p>
          <a:p>
            <a:pPr eaLnBrk="1" hangingPunct="1">
              <a:defRPr/>
            </a:pPr>
            <a:endParaRPr lang="en-US" sz="400" dirty="0" smtClean="0"/>
          </a:p>
          <a:p>
            <a:pPr marL="0" indent="0" eaLnBrk="1" hangingPunct="1">
              <a:buFont typeface="Wingdings" panose="05000000000000000000" pitchFamily="2" charset="2"/>
              <a:buNone/>
              <a:defRPr/>
            </a:pPr>
            <a:r>
              <a:rPr lang="en-US" altLang="en-US" sz="800" b="1" dirty="0" smtClean="0"/>
              <a:t>Automatic Target Recognition/Tracking</a:t>
            </a:r>
          </a:p>
          <a:p>
            <a:pPr eaLnBrk="1" hangingPunct="1">
              <a:defRPr/>
            </a:pPr>
            <a:r>
              <a:rPr lang="en-US" sz="800" dirty="0" smtClean="0"/>
              <a:t>C. W. Lum and R. T. Rysdyk, "Feature Extraction of Low Dimensional Sensor Returns for Autonomous Target Identification" </a:t>
            </a:r>
            <a:r>
              <a:rPr lang="en-US" sz="800" i="1" dirty="0" smtClean="0"/>
              <a:t>Proceedings of the AIAA Guidance, Navigation, and Control Conference</a:t>
            </a:r>
            <a:r>
              <a:rPr lang="en-US" sz="800" dirty="0" smtClean="0"/>
              <a:t>, August 2008 </a:t>
            </a:r>
          </a:p>
          <a:p>
            <a:pPr eaLnBrk="1" hangingPunct="1">
              <a:defRPr/>
            </a:pPr>
            <a:r>
              <a:rPr lang="en-US" altLang="en-US" sz="800" dirty="0" smtClean="0"/>
              <a:t>A. Pongpunwattana, B. I. Triplett, and K. A. Morgansen, “Target Tracking Control with Limited Communication and Steering Dynamics” </a:t>
            </a:r>
            <a:r>
              <a:rPr lang="en-US" altLang="en-US" sz="800" i="1" dirty="0" smtClean="0"/>
              <a:t>IEEE/RSJ International Conference on Intelligent Robots and Systems</a:t>
            </a:r>
            <a:r>
              <a:rPr lang="en-US" altLang="en-US" sz="800" dirty="0" smtClean="0"/>
              <a:t>, November, 2007.</a:t>
            </a:r>
          </a:p>
          <a:p>
            <a:pPr eaLnBrk="1" hangingPunct="1">
              <a:defRPr/>
            </a:pPr>
            <a:endParaRPr lang="en-US" altLang="en-US" sz="400" dirty="0" smtClean="0"/>
          </a:p>
          <a:p>
            <a:pPr marL="0" indent="0" eaLnBrk="1" hangingPunct="1">
              <a:buFont typeface="Wingdings" panose="05000000000000000000" pitchFamily="2" charset="2"/>
              <a:buNone/>
              <a:defRPr/>
            </a:pPr>
            <a:r>
              <a:rPr lang="en-US" altLang="en-US" sz="800" b="1" dirty="0" smtClean="0"/>
              <a:t>Risk Assessment of UAS</a:t>
            </a:r>
          </a:p>
          <a:p>
            <a:pPr eaLnBrk="1" hangingPunct="1">
              <a:defRPr/>
            </a:pPr>
            <a:r>
              <a:rPr lang="en-US" altLang="en-US" sz="800" dirty="0" smtClean="0"/>
              <a:t>C.W. Lum, K. R. Gauksheim, C. </a:t>
            </a:r>
            <a:r>
              <a:rPr lang="en-US" altLang="en-US" sz="800" dirty="0" err="1" smtClean="0"/>
              <a:t>Deseure</a:t>
            </a:r>
            <a:r>
              <a:rPr lang="en-US" altLang="en-US" sz="800" dirty="0" smtClean="0"/>
              <a:t>, J. Vagners, and T. McGeer, “Assessing and Estimating Risk of Operating Unmanned Aerial Systems in Populated Areas” </a:t>
            </a:r>
            <a:r>
              <a:rPr lang="en-US" altLang="en-US" sz="800" i="1" dirty="0" smtClean="0"/>
              <a:t>Proceedings of the AIAA ATIO Conference, </a:t>
            </a:r>
            <a:r>
              <a:rPr lang="en-US" altLang="en-US" sz="800" dirty="0" smtClean="0"/>
              <a:t>Sept. 2011</a:t>
            </a:r>
          </a:p>
          <a:p>
            <a:pPr eaLnBrk="1" hangingPunct="1">
              <a:defRPr/>
            </a:pPr>
            <a:r>
              <a:rPr lang="en-US" altLang="en-US" sz="800" dirty="0" smtClean="0"/>
              <a:t>C.W. Lum, and B. Waggoner “A Risk Based Paradigm and Model for Unmanned Aerial Systems in the National Airspace” </a:t>
            </a:r>
            <a:r>
              <a:rPr lang="en-US" altLang="en-US" sz="800" i="1" dirty="0" smtClean="0"/>
              <a:t>Proceedings of the AIAA </a:t>
            </a:r>
            <a:r>
              <a:rPr lang="en-US" altLang="en-US" sz="800" i="1" dirty="0" err="1" smtClean="0"/>
              <a:t>Infotech@Aerospace</a:t>
            </a:r>
            <a:r>
              <a:rPr lang="en-US" altLang="en-US" sz="800" i="1" dirty="0" smtClean="0"/>
              <a:t> Conference</a:t>
            </a:r>
            <a:r>
              <a:rPr lang="en-US" altLang="en-US" sz="800" dirty="0" smtClean="0"/>
              <a:t>, March 2011.</a:t>
            </a:r>
          </a:p>
        </p:txBody>
      </p:sp>
    </p:spTree>
    <p:custDataLst>
      <p:tags r:id="rId1"/>
    </p:custDataLst>
  </p:cSld>
  <p:clrMapOvr>
    <a:masterClrMapping/>
  </p:clrMapOvr>
  <p:transition advTm="2271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409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0998F0A7-2500-402E-AB89-82C48741AC02}" type="slidenum">
              <a:rPr lang="en-US" altLang="en-US" sz="1200" smtClean="0">
                <a:solidFill>
                  <a:schemeClr val="bg1"/>
                </a:solidFill>
              </a:rPr>
              <a:pPr>
                <a:spcBef>
                  <a:spcPct val="0"/>
                </a:spcBef>
                <a:buClrTx/>
                <a:buSzTx/>
                <a:buFontTx/>
                <a:buNone/>
              </a:pPr>
              <a:t>2</a:t>
            </a:fld>
            <a:endParaRPr lang="en-US" altLang="en-US" sz="1200" smtClean="0">
              <a:solidFill>
                <a:schemeClr val="bg1"/>
              </a:solidFill>
            </a:endParaRPr>
          </a:p>
        </p:txBody>
      </p:sp>
      <p:sp>
        <p:nvSpPr>
          <p:cNvPr id="13" name="Date Placeholder 6"/>
          <p:cNvSpPr>
            <a:spLocks noGrp="1"/>
          </p:cNvSpPr>
          <p:nvPr>
            <p:ph type="dt" sz="quarter" idx="12"/>
          </p:nvPr>
        </p:nvSpPr>
        <p:spPr/>
        <p:txBody>
          <a:bodyPr/>
          <a:lstStyle/>
          <a:p>
            <a:pPr>
              <a:defRPr/>
            </a:pPr>
            <a:r>
              <a:rPr lang="en-US" smtClean="0"/>
              <a:t>September 24, 2015</a:t>
            </a:r>
            <a:endParaRPr lang="en-US" dirty="0"/>
          </a:p>
        </p:txBody>
      </p:sp>
      <p:sp>
        <p:nvSpPr>
          <p:cNvPr id="4101" name="Title 2"/>
          <p:cNvSpPr>
            <a:spLocks noGrp="1"/>
          </p:cNvSpPr>
          <p:nvPr>
            <p:ph type="title"/>
          </p:nvPr>
        </p:nvSpPr>
        <p:spPr/>
        <p:txBody>
          <a:bodyPr/>
          <a:lstStyle/>
          <a:p>
            <a:r>
              <a:rPr lang="en-US" altLang="en-US" sz="2800" smtClean="0"/>
              <a:t>Autonomous Flight Systems Laboratory</a:t>
            </a:r>
          </a:p>
        </p:txBody>
      </p:sp>
      <p:pic>
        <p:nvPicPr>
          <p:cNvPr id="4102" name="Picture 5" descr="distributed_simulator_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8475" y="5102225"/>
            <a:ext cx="267652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1" descr="PICT00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2313" y="5102225"/>
            <a:ext cx="198437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29" descr="IMG_2720e"/>
          <p:cNvPicPr>
            <a:picLocks noChangeAspect="1" noChangeArrowheads="1"/>
          </p:cNvPicPr>
          <p:nvPr/>
        </p:nvPicPr>
        <p:blipFill>
          <a:blip r:embed="rId14">
            <a:extLst>
              <a:ext uri="{28A0092B-C50C-407E-A947-70E740481C1C}">
                <a14:useLocalDpi xmlns:a14="http://schemas.microsoft.com/office/drawing/2010/main" val="0"/>
              </a:ext>
            </a:extLst>
          </a:blip>
          <a:srcRect l="17633" t="19659" r="20544" b="9898"/>
          <a:stretch>
            <a:fillRect/>
          </a:stretch>
        </p:blipFill>
        <p:spPr bwMode="auto">
          <a:xfrm>
            <a:off x="233363" y="5365750"/>
            <a:ext cx="161766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28" descr="Integrated Communication and Control"/>
          <p:cNvPicPr>
            <a:picLocks noChangeAspect="1" noChangeArrowheads="1"/>
          </p:cNvPicPr>
          <p:nvPr/>
        </p:nvPicPr>
        <p:blipFill>
          <a:blip r:embed="rId15">
            <a:extLst>
              <a:ext uri="{28A0092B-C50C-407E-A947-70E740481C1C}">
                <a14:useLocalDpi xmlns:a14="http://schemas.microsoft.com/office/drawing/2010/main" val="0"/>
              </a:ext>
            </a:extLst>
          </a:blip>
          <a:srcRect t="19156"/>
          <a:stretch>
            <a:fillRect/>
          </a:stretch>
        </p:blipFill>
        <p:spPr bwMode="auto">
          <a:xfrm>
            <a:off x="781050" y="2967038"/>
            <a:ext cx="16748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113" y="1490663"/>
            <a:ext cx="2843212"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Rectangle 6"/>
          <p:cNvSpPr>
            <a:spLocks noChangeArrowheads="1"/>
          </p:cNvSpPr>
          <p:nvPr/>
        </p:nvSpPr>
        <p:spPr bwMode="auto">
          <a:xfrm>
            <a:off x="2898775" y="1249363"/>
            <a:ext cx="2601913"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buFontTx/>
              <a:buNone/>
            </a:pPr>
            <a:r>
              <a:rPr lang="en-US" altLang="en-US" sz="2400" b="1" i="1" dirty="0">
                <a:solidFill>
                  <a:srgbClr val="7030A0"/>
                </a:solidFill>
              </a:rPr>
              <a:t>The mission of the AFSL is to conduct research that advances technologies relevant to unmanned systems</a:t>
            </a:r>
          </a:p>
        </p:txBody>
      </p:sp>
      <p:sp>
        <p:nvSpPr>
          <p:cNvPr id="4108" name="Text Box 8"/>
          <p:cNvSpPr txBox="1">
            <a:spLocks noChangeArrowheads="1"/>
          </p:cNvSpPr>
          <p:nvPr/>
        </p:nvSpPr>
        <p:spPr bwMode="auto">
          <a:xfrm>
            <a:off x="233363" y="3981450"/>
            <a:ext cx="277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600">
                <a:latin typeface="Garamond" pitchFamily="18" charset="0"/>
                <a:ea typeface="MS PGothic" pitchFamily="34" charset="-128"/>
                <a:cs typeface="MS PGothic" pitchFamily="34" charset="-128"/>
              </a:rPr>
              <a:t>General UAS GN&amp;C Work</a:t>
            </a:r>
          </a:p>
        </p:txBody>
      </p:sp>
      <p:sp>
        <p:nvSpPr>
          <p:cNvPr id="4109" name="Text Box 7"/>
          <p:cNvSpPr txBox="1">
            <a:spLocks noChangeArrowheads="1"/>
          </p:cNvSpPr>
          <p:nvPr/>
        </p:nvSpPr>
        <p:spPr bwMode="auto">
          <a:xfrm>
            <a:off x="119063" y="1174750"/>
            <a:ext cx="3124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600">
                <a:latin typeface="Garamond" pitchFamily="18" charset="0"/>
                <a:ea typeface="MS PGothic" pitchFamily="34" charset="-128"/>
                <a:cs typeface="MS PGothic" pitchFamily="34" charset="-128"/>
              </a:rPr>
              <a:t>Dynamic Mission Management</a:t>
            </a:r>
          </a:p>
        </p:txBody>
      </p:sp>
      <p:sp>
        <p:nvSpPr>
          <p:cNvPr id="4110" name="Text Box 9"/>
          <p:cNvSpPr txBox="1">
            <a:spLocks noChangeArrowheads="1"/>
          </p:cNvSpPr>
          <p:nvPr/>
        </p:nvSpPr>
        <p:spPr bwMode="auto">
          <a:xfrm>
            <a:off x="5580063" y="4784725"/>
            <a:ext cx="3248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600">
                <a:latin typeface="Garamond" pitchFamily="18" charset="0"/>
                <a:ea typeface="MS PGothic" pitchFamily="34" charset="-128"/>
                <a:cs typeface="MS PGothic" pitchFamily="34" charset="-128"/>
              </a:rPr>
              <a:t>Human in the Loop Architectures</a:t>
            </a:r>
          </a:p>
        </p:txBody>
      </p:sp>
      <p:pic>
        <p:nvPicPr>
          <p:cNvPr id="4111" name="Picture 24" descr="Launch"/>
          <p:cNvPicPr>
            <a:picLocks noChangeAspect="1" noChangeArrowheads="1"/>
          </p:cNvPicPr>
          <p:nvPr/>
        </p:nvPicPr>
        <p:blipFill>
          <a:blip r:embed="rId17">
            <a:extLst>
              <a:ext uri="{28A0092B-C50C-407E-A947-70E740481C1C}">
                <a14:useLocalDpi xmlns:a14="http://schemas.microsoft.com/office/drawing/2010/main" val="0"/>
              </a:ext>
            </a:extLst>
          </a:blip>
          <a:srcRect l="41261" t="9508" r="23251" b="70374"/>
          <a:stretch>
            <a:fillRect/>
          </a:stretch>
        </p:blipFill>
        <p:spPr bwMode="auto">
          <a:xfrm>
            <a:off x="142875" y="4319588"/>
            <a:ext cx="231298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2" name="Text Box 7"/>
          <p:cNvSpPr txBox="1">
            <a:spLocks noChangeArrowheads="1"/>
          </p:cNvSpPr>
          <p:nvPr/>
        </p:nvSpPr>
        <p:spPr bwMode="auto">
          <a:xfrm>
            <a:off x="6092825" y="3028950"/>
            <a:ext cx="2586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600">
                <a:latin typeface="Garamond" pitchFamily="18" charset="0"/>
                <a:ea typeface="MS PGothic" pitchFamily="34" charset="-128"/>
                <a:cs typeface="MS PGothic" pitchFamily="34" charset="-128"/>
              </a:rPr>
              <a:t>Flight Testing and Integration</a:t>
            </a:r>
          </a:p>
        </p:txBody>
      </p:sp>
      <p:pic>
        <p:nvPicPr>
          <p:cNvPr id="4113"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99076" y="3483770"/>
            <a:ext cx="1773237"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4" name="Text Box 7"/>
          <p:cNvSpPr txBox="1">
            <a:spLocks noChangeArrowheads="1"/>
          </p:cNvSpPr>
          <p:nvPr/>
        </p:nvSpPr>
        <p:spPr bwMode="auto">
          <a:xfrm>
            <a:off x="6019800" y="1174750"/>
            <a:ext cx="3124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spcBef>
                <a:spcPct val="0"/>
              </a:spcBef>
              <a:buClrTx/>
              <a:buSzTx/>
              <a:buFontTx/>
              <a:buNone/>
            </a:pPr>
            <a:r>
              <a:rPr lang="en-US" altLang="en-US" sz="1600">
                <a:latin typeface="Garamond" pitchFamily="18" charset="0"/>
                <a:ea typeface="MS PGothic" pitchFamily="34" charset="-128"/>
                <a:cs typeface="MS PGothic" pitchFamily="34" charset="-128"/>
              </a:rPr>
              <a:t>Algorithm Development</a:t>
            </a:r>
          </a:p>
        </p:txBody>
      </p:sp>
      <p:pic>
        <p:nvPicPr>
          <p:cNvPr id="2" name="coverage_scenario2_none.wmv">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19"/>
          <a:stretch>
            <a:fillRect/>
          </a:stretch>
        </p:blipFill>
        <p:spPr>
          <a:xfrm>
            <a:off x="5379952" y="1521355"/>
            <a:ext cx="1938867" cy="1454150"/>
          </a:xfrm>
          <a:prstGeom prst="rect">
            <a:avLst/>
          </a:prstGeom>
        </p:spPr>
      </p:pic>
      <p:pic>
        <p:nvPicPr>
          <p:cNvPr id="8" name="ParticleFilterTRUE_6.wmv">
            <a:hlinkClick r:id="" action="ppaction://media"/>
          </p:cNvPr>
          <p:cNvPicPr>
            <a:picLocks noChangeAspect="1"/>
          </p:cNvPicPr>
          <p:nvPr>
            <a:videoFile r:link="rId5"/>
            <p:extLst>
              <p:ext uri="{DAA4B4D4-6D71-4841-9C94-3DE7FCFB9230}">
                <p14:media xmlns:p14="http://schemas.microsoft.com/office/powerpoint/2010/main" r:link="rId4"/>
              </p:ext>
            </p:extLst>
          </p:nvPr>
        </p:nvPicPr>
        <p:blipFill>
          <a:blip r:embed="rId20"/>
          <a:stretch>
            <a:fillRect/>
          </a:stretch>
        </p:blipFill>
        <p:spPr>
          <a:xfrm>
            <a:off x="7167391" y="1524531"/>
            <a:ext cx="1938867" cy="1454150"/>
          </a:xfrm>
          <a:prstGeom prst="rect">
            <a:avLst/>
          </a:prstGeom>
        </p:spPr>
      </p:pic>
      <p:pic>
        <p:nvPicPr>
          <p:cNvPr id="9" name="boeing_quad_rotor_2_agents.wmv">
            <a:hlinkClick r:id="" action="ppaction://media"/>
          </p:cNvPr>
          <p:cNvPicPr>
            <a:picLocks noChangeAspect="1"/>
          </p:cNvPicPr>
          <p:nvPr>
            <a:videoFile r:link="rId7"/>
            <p:extLst>
              <p:ext uri="{DAA4B4D4-6D71-4841-9C94-3DE7FCFB9230}">
                <p14:media xmlns:p14="http://schemas.microsoft.com/office/powerpoint/2010/main" r:link="rId6"/>
              </p:ext>
            </p:extLst>
          </p:nvPr>
        </p:nvPicPr>
        <p:blipFill>
          <a:blip r:embed="rId21"/>
          <a:stretch>
            <a:fillRect/>
          </a:stretch>
        </p:blipFill>
        <p:spPr>
          <a:xfrm>
            <a:off x="7092951" y="3381374"/>
            <a:ext cx="1963737" cy="1472803"/>
          </a:xfrm>
          <a:prstGeom prst="rect">
            <a:avLst/>
          </a:prstGeom>
        </p:spPr>
      </p:pic>
      <p:pic>
        <p:nvPicPr>
          <p:cNvPr id="10" name="ScanEagle Snippet3.wmv">
            <a:hlinkClick r:id="" action="ppaction://media"/>
          </p:cNvPr>
          <p:cNvPicPr>
            <a:picLocks noChangeAspect="1"/>
          </p:cNvPicPr>
          <p:nvPr>
            <a:videoFile r:link="rId9"/>
            <p:extLst>
              <p:ext uri="{DAA4B4D4-6D71-4841-9C94-3DE7FCFB9230}">
                <p14:media xmlns:p14="http://schemas.microsoft.com/office/powerpoint/2010/main" r:link="rId8"/>
              </p:ext>
            </p:extLst>
          </p:nvPr>
        </p:nvPicPr>
        <p:blipFill>
          <a:blip r:embed="rId22"/>
          <a:stretch>
            <a:fillRect/>
          </a:stretch>
        </p:blipFill>
        <p:spPr>
          <a:xfrm>
            <a:off x="1901694" y="4886325"/>
            <a:ext cx="2206888" cy="1655166"/>
          </a:xfrm>
          <a:prstGeom prst="rect">
            <a:avLst/>
          </a:prstGeom>
        </p:spPr>
      </p:pic>
    </p:spTree>
    <p:custDataLst>
      <p:tags r:id="rId1"/>
    </p:custDataLst>
    <p:extLst>
      <p:ext uri="{BB962C8B-B14F-4D97-AF65-F5344CB8AC3E}">
        <p14:creationId xmlns:p14="http://schemas.microsoft.com/office/powerpoint/2010/main" val="2634007737"/>
      </p:ext>
    </p:extLst>
  </p:cSld>
  <p:clrMapOvr>
    <a:masterClrMapping/>
  </p:clrMapOvr>
  <p:transition advTm="463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00" fill="hold"/>
                                        <p:tgtEl>
                                          <p:spTgt spid="8"/>
                                        </p:tgtEl>
                                      </p:cBhvr>
                                    </p:cmd>
                                  </p:childTnLst>
                                </p:cTn>
                              </p:par>
                              <p:par>
                                <p:cTn id="7" presetID="1" presetClass="mediacall" presetSubtype="0" fill="hold" nodeType="withEffect">
                                  <p:stCondLst>
                                    <p:cond delay="0"/>
                                  </p:stCondLst>
                                  <p:childTnLst>
                                    <p:cmd type="call" cmd="playFrom(0.0)">
                                      <p:cBhvr>
                                        <p:cTn id="8" dur="27200" fill="hold"/>
                                        <p:tgtEl>
                                          <p:spTgt spid="2"/>
                                        </p:tgtEl>
                                      </p:cBhvr>
                                    </p:cmd>
                                  </p:childTnLst>
                                </p:cTn>
                              </p:par>
                              <p:par>
                                <p:cTn id="9" presetID="1" presetClass="mediacall" presetSubtype="0" fill="hold" nodeType="withEffect">
                                  <p:stCondLst>
                                    <p:cond delay="0"/>
                                  </p:stCondLst>
                                  <p:childTnLst>
                                    <p:cmd type="call" cmd="playFrom(0.0)">
                                      <p:cBhvr>
                                        <p:cTn id="10" dur="58400" fill="hold"/>
                                        <p:tgtEl>
                                          <p:spTgt spid="9"/>
                                        </p:tgtEl>
                                      </p:cBhvr>
                                    </p:cmd>
                                  </p:childTnLst>
                                </p:cTn>
                              </p:par>
                              <p:par>
                                <p:cTn id="11" presetID="1" presetClass="mediacall" presetSubtype="0" fill="hold" nodeType="withEffect">
                                  <p:stCondLst>
                                    <p:cond delay="0"/>
                                  </p:stCondLst>
                                  <p:childTnLst>
                                    <p:cmd type="call" cmd="playFrom(0.0)">
                                      <p:cBhvr>
                                        <p:cTn id="12" dur="4500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
                </p:tgtEl>
              </p:cMediaNode>
            </p:video>
            <p:video>
              <p:cMediaNode vol="80000">
                <p:cTn id="14" repeatCount="indefinite" fill="hold" display="0">
                  <p:stCondLst>
                    <p:cond delay="indefinite"/>
                  </p:stCondLst>
                </p:cTn>
                <p:tgtEl>
                  <p:spTgt spid="8"/>
                </p:tgtEl>
              </p:cMediaNode>
            </p:video>
            <p:video>
              <p:cMediaNode vol="80000" mute="1">
                <p:cTn id="15" repeatCount="indefinite" fill="hold" display="0">
                  <p:stCondLst>
                    <p:cond delay="indefinite"/>
                  </p:stCondLst>
                </p:cTn>
                <p:tgtEl>
                  <p:spTgt spid="9"/>
                </p:tgtEl>
              </p:cMediaNode>
            </p:video>
            <p:video>
              <p:cMediaNode vol="80000">
                <p:cTn id="16" repeatCount="indefinite" fill="hold" display="0">
                  <p:stCondLst>
                    <p:cond delay="indefinite"/>
                  </p:stCondLst>
                </p:cTn>
                <p:tgtEl>
                  <p:spTgt spid="10"/>
                </p:tgtEl>
              </p:cMediaNode>
            </p:video>
          </p:childTnLst>
        </p:cTn>
      </p:par>
    </p:tnLst>
  </p:timing>
  <p:extLst mod="1">
    <p:ext uri="{E180D4A7-C9FB-4DFB-919C-405C955672EB}">
      <p14:showEvtLst xmlns:p14="http://schemas.microsoft.com/office/powerpoint/2010/main">
        <p14:playEvt time="149" objId="5"/>
        <p14:playEvt time="149" objId="6"/>
        <p14:playEvt time="149" objId="4"/>
        <p14:playEvt time="149" objId="7"/>
        <p14:playEvt time="6908" objId="6"/>
        <p14:playEvt time="13640" objId="6"/>
        <p14:playEvt time="20383" objId="6"/>
        <p14:playEvt time="27118" objId="6"/>
        <p14:playEvt time="33852" objId="6"/>
        <p14:playEvt time="40572" objId="6"/>
        <p14:playEvt time="45255" objId="7"/>
        <p14:stopEvt time="46380" objId="4"/>
        <p14:stopEvt time="46380" objId="5"/>
        <p14:stopEvt time="46380" objId="6"/>
        <p14:stopEvt time="46380" objId="7"/>
      </p14:showEvtLst>
    </p:ext>
  </p:extLs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9219"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AA246C7-7ED1-460E-B7F0-CCB24E200331}" type="slidenum">
              <a:rPr lang="en-US" altLang="en-US" sz="1200">
                <a:solidFill>
                  <a:schemeClr val="bg1"/>
                </a:solidFill>
              </a:rPr>
              <a:pPr>
                <a:spcBef>
                  <a:spcPct val="0"/>
                </a:spcBef>
                <a:buClrTx/>
                <a:buSzTx/>
                <a:buFontTx/>
                <a:buNone/>
              </a:pPr>
              <a:t>3</a:t>
            </a:fld>
            <a:endParaRPr lang="en-US" altLang="en-US" sz="1200">
              <a:solidFill>
                <a:schemeClr val="bg1"/>
              </a:solidFill>
            </a:endParaRPr>
          </a:p>
        </p:txBody>
      </p:sp>
      <p:sp>
        <p:nvSpPr>
          <p:cNvPr id="13" name="Date Placeholder 6"/>
          <p:cNvSpPr>
            <a:spLocks noGrp="1"/>
          </p:cNvSpPr>
          <p:nvPr>
            <p:ph type="dt" sz="quarter" idx="12"/>
          </p:nvPr>
        </p:nvSpPr>
        <p:spPr/>
        <p:txBody>
          <a:bodyPr/>
          <a:lstStyle/>
          <a:p>
            <a:pPr>
              <a:defRPr/>
            </a:pPr>
            <a:r>
              <a:rPr lang="en-US" smtClean="0"/>
              <a:t>September 24, 2015</a:t>
            </a:r>
            <a:endParaRPr lang="en-US" dirty="0"/>
          </a:p>
        </p:txBody>
      </p:sp>
      <p:sp>
        <p:nvSpPr>
          <p:cNvPr id="9221" name="Rectangle 6"/>
          <p:cNvSpPr>
            <a:spLocks noChangeArrowheads="1"/>
          </p:cNvSpPr>
          <p:nvPr/>
        </p:nvSpPr>
        <p:spPr bwMode="auto">
          <a:xfrm>
            <a:off x="252413" y="1181100"/>
            <a:ext cx="8521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2000"/>
              <a:t>Algorithms to coordinate a group of vehicles in a search mission.</a:t>
            </a:r>
          </a:p>
          <a:p>
            <a:pPr eaLnBrk="1" hangingPunct="1"/>
            <a:r>
              <a:rPr lang="en-US" altLang="en-US" sz="2000"/>
              <a:t>Applications to search and rescue, persistent surveillance, etc.</a:t>
            </a:r>
          </a:p>
        </p:txBody>
      </p:sp>
      <p:sp>
        <p:nvSpPr>
          <p:cNvPr id="9222" name="Title 2"/>
          <p:cNvSpPr>
            <a:spLocks noGrp="1"/>
          </p:cNvSpPr>
          <p:nvPr>
            <p:ph type="title"/>
          </p:nvPr>
        </p:nvSpPr>
        <p:spPr/>
        <p:txBody>
          <a:bodyPr/>
          <a:lstStyle/>
          <a:p>
            <a:r>
              <a:rPr lang="en-US" altLang="en-US" smtClean="0"/>
              <a:t>Coordinated Search</a:t>
            </a:r>
          </a:p>
        </p:txBody>
      </p:sp>
      <p:sp>
        <p:nvSpPr>
          <p:cNvPr id="9223" name="Rectangle 36"/>
          <p:cNvSpPr>
            <a:spLocks noChangeArrowheads="1"/>
          </p:cNvSpPr>
          <p:nvPr/>
        </p:nvSpPr>
        <p:spPr bwMode="auto">
          <a:xfrm>
            <a:off x="419100" y="5281613"/>
            <a:ext cx="8405813" cy="127317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1200"/>
              <a:t>C.W. Lum, R.T. Rysdyk, and J. Vagners, “A Search Algorithm for Teams of Heterogeneous Agents with Coverage Guarantees” </a:t>
            </a:r>
            <a:r>
              <a:rPr lang="en-US" altLang="en-US" sz="1200" i="1"/>
              <a:t>AIAA Journal of Aerospace Computing, Information, and Communication.</a:t>
            </a:r>
          </a:p>
          <a:p>
            <a:pPr eaLnBrk="1" hangingPunct="1"/>
            <a:r>
              <a:rPr lang="en-US" altLang="en-US" sz="1200"/>
              <a:t>C.W. Lum, J. Vagners, J.S. Jang, and J. Vian “Partitioned Searching and Deconfliction: Analysis and Flight Tests” </a:t>
            </a:r>
            <a:r>
              <a:rPr lang="en-US" altLang="en-US" sz="1200" i="1"/>
              <a:t>Proceedings of the 2010 American Control Conference</a:t>
            </a:r>
            <a:r>
              <a:rPr lang="en-US" altLang="en-US" sz="1200"/>
              <a:t>, July 2010.</a:t>
            </a:r>
          </a:p>
          <a:p>
            <a:pPr eaLnBrk="1" hangingPunct="1"/>
            <a:r>
              <a:rPr lang="en-US" altLang="en-US" sz="1200"/>
              <a:t>C.W. Lum, and J. Vagners, “A Modular Algorithm for Exhaustive Map Searching Using Occupancy Based Maps” </a:t>
            </a:r>
            <a:r>
              <a:rPr lang="en-US" altLang="en-US" sz="1200" i="1"/>
              <a:t>Proceedings of the AIAA Infotech@Aerospace Conference</a:t>
            </a:r>
            <a:r>
              <a:rPr lang="en-US" altLang="en-US" sz="1200"/>
              <a:t>, April, 2009 (Best Student Paper Award)</a:t>
            </a:r>
          </a:p>
        </p:txBody>
      </p:sp>
      <p:pic>
        <p:nvPicPr>
          <p:cNvPr id="3" name="harbor_patrol_run1_10_fps_none.wmv">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8">
            <a:extLst>
              <a:ext uri="{28A0092B-C50C-407E-A947-70E740481C1C}">
                <a14:useLocalDpi xmlns:a14="http://schemas.microsoft.com/office/drawing/2010/main" val="0"/>
              </a:ext>
            </a:extLst>
          </a:blip>
          <a:srcRect/>
          <a:stretch>
            <a:fillRect/>
          </a:stretch>
        </p:blipFill>
        <p:spPr bwMode="auto">
          <a:xfrm>
            <a:off x="4621213" y="2052638"/>
            <a:ext cx="3830637"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verage_scenario2_none.wmv">
            <a:hlinkClick r:id="" action="ppaction://media"/>
          </p:cNvPr>
          <p:cNvPicPr>
            <a:picLocks noChangeAspect="1"/>
          </p:cNvPicPr>
          <p:nvPr>
            <a:videoFile r:link="rId5"/>
            <p:extLst>
              <p:ext uri="{DAA4B4D4-6D71-4841-9C94-3DE7FCFB9230}">
                <p14:media xmlns:p14="http://schemas.microsoft.com/office/powerpoint/2010/main" r:link="rId4"/>
              </p:ext>
            </p:extLst>
          </p:nvPr>
        </p:nvPicPr>
        <p:blipFill>
          <a:blip r:embed="rId9">
            <a:extLst>
              <a:ext uri="{28A0092B-C50C-407E-A947-70E740481C1C}">
                <a14:useLocalDpi xmlns:a14="http://schemas.microsoft.com/office/drawing/2010/main" val="0"/>
              </a:ext>
            </a:extLst>
          </a:blip>
          <a:srcRect/>
          <a:stretch>
            <a:fillRect/>
          </a:stretch>
        </p:blipFill>
        <p:spPr bwMode="auto">
          <a:xfrm>
            <a:off x="579438" y="2052638"/>
            <a:ext cx="3836987"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5"/>
          <p:cNvSpPr txBox="1">
            <a:spLocks noChangeArrowheads="1"/>
          </p:cNvSpPr>
          <p:nvPr/>
        </p:nvSpPr>
        <p:spPr bwMode="auto">
          <a:xfrm>
            <a:off x="838200" y="4935538"/>
            <a:ext cx="3373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3 vehicles exhaustively searching map</a:t>
            </a:r>
          </a:p>
        </p:txBody>
      </p:sp>
      <p:sp>
        <p:nvSpPr>
          <p:cNvPr id="9227" name="Text Box 5"/>
          <p:cNvSpPr txBox="1">
            <a:spLocks noChangeArrowheads="1"/>
          </p:cNvSpPr>
          <p:nvPr/>
        </p:nvSpPr>
        <p:spPr bwMode="auto">
          <a:xfrm>
            <a:off x="4941888" y="4916488"/>
            <a:ext cx="33734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Persistent surveillance in a New York harbor</a:t>
            </a:r>
          </a:p>
        </p:txBody>
      </p:sp>
    </p:spTree>
    <p:custDataLst>
      <p:tags r:id="rId1"/>
    </p:custDataLst>
  </p:cSld>
  <p:clrMapOvr>
    <a:masterClrMapping/>
  </p:clrMapOvr>
  <p:transition advTm="227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7200" fill="hold"/>
                                        <p:tgtEl>
                                          <p:spTgt spid="4"/>
                                        </p:tgtEl>
                                      </p:cBhvr>
                                    </p:cmd>
                                  </p:childTnLst>
                                </p:cTn>
                              </p:par>
                              <p:par>
                                <p:cTn id="7" presetID="1" presetClass="mediacall" presetSubtype="0" fill="hold" nodeType="withEffect">
                                  <p:stCondLst>
                                    <p:cond delay="0"/>
                                  </p:stCondLst>
                                  <p:childTnLst>
                                    <p:cmd type="call" cmd="playFrom(0.0)">
                                      <p:cBhvr>
                                        <p:cTn id="8" dur="2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UAS for Mapping and Agriculture</a:t>
            </a:r>
            <a:endParaRPr lang="en-US" dirty="0"/>
          </a:p>
        </p:txBody>
      </p:sp>
      <p:sp>
        <p:nvSpPr>
          <p:cNvPr id="4" name="Footer Placeholder 3"/>
          <p:cNvSpPr>
            <a:spLocks noGrp="1"/>
          </p:cNvSpPr>
          <p:nvPr>
            <p:ph type="ftr" sz="quarter" idx="10"/>
          </p:nvPr>
        </p:nvSpPr>
        <p:spPr/>
        <p:txBody>
          <a:bodyPr/>
          <a:lstStyle/>
          <a:p>
            <a:pPr>
              <a:defRPr/>
            </a:pPr>
            <a:r>
              <a:rPr lang="en-US" smtClean="0"/>
              <a:t>University of Washington</a:t>
            </a:r>
            <a:endParaRPr lang="en-US"/>
          </a:p>
        </p:txBody>
      </p:sp>
      <p:sp>
        <p:nvSpPr>
          <p:cNvPr id="5" name="Slide Number Placeholder 4"/>
          <p:cNvSpPr>
            <a:spLocks noGrp="1"/>
          </p:cNvSpPr>
          <p:nvPr>
            <p:ph type="sldNum" sz="quarter" idx="11"/>
          </p:nvPr>
        </p:nvSpPr>
        <p:spPr/>
        <p:txBody>
          <a:bodyPr/>
          <a:lstStyle/>
          <a:p>
            <a:fld id="{C6CE3607-17E2-4579-B5E9-0CDAA78711CD}" type="slidenum">
              <a:rPr lang="en-US" altLang="en-US" smtClean="0"/>
              <a:pPr/>
              <a:t>4</a:t>
            </a:fld>
            <a:endParaRPr lang="en-US" altLang="en-US"/>
          </a:p>
        </p:txBody>
      </p:sp>
      <p:sp>
        <p:nvSpPr>
          <p:cNvPr id="6" name="Date Placeholder 5"/>
          <p:cNvSpPr>
            <a:spLocks noGrp="1"/>
          </p:cNvSpPr>
          <p:nvPr>
            <p:ph type="dt" sz="half" idx="12"/>
          </p:nvPr>
        </p:nvSpPr>
        <p:spPr/>
        <p:txBody>
          <a:bodyPr/>
          <a:lstStyle/>
          <a:p>
            <a:pPr>
              <a:defRPr/>
            </a:pPr>
            <a:r>
              <a:rPr lang="en-US" smtClean="0"/>
              <a:t>September 24, 2015</a:t>
            </a:r>
            <a:endParaRPr lang="en-US"/>
          </a:p>
        </p:txBody>
      </p:sp>
      <p:pic>
        <p:nvPicPr>
          <p:cNvPr id="8" name="Picture 7" descr="Whole.JPG"/>
          <p:cNvPicPr>
            <a:picLocks noChangeAspect="1"/>
          </p:cNvPicPr>
          <p:nvPr/>
        </p:nvPicPr>
        <p:blipFill>
          <a:blip r:embed="rId7"/>
          <a:stretch>
            <a:fillRect/>
          </a:stretch>
        </p:blipFill>
        <p:spPr>
          <a:xfrm>
            <a:off x="76199" y="1195493"/>
            <a:ext cx="3705587" cy="5219889"/>
          </a:xfrm>
          <a:prstGeom prst="rect">
            <a:avLst/>
          </a:prstGeom>
        </p:spPr>
      </p:pic>
      <p:pic>
        <p:nvPicPr>
          <p:cNvPr id="7" name="Picture 6" descr="Whole NDVI.JPG"/>
          <p:cNvPicPr>
            <a:picLocks noChangeAspect="1"/>
          </p:cNvPicPr>
          <p:nvPr/>
        </p:nvPicPr>
        <p:blipFill>
          <a:blip r:embed="rId8"/>
          <a:stretch>
            <a:fillRect/>
          </a:stretch>
        </p:blipFill>
        <p:spPr>
          <a:xfrm>
            <a:off x="146141" y="1166737"/>
            <a:ext cx="3705587" cy="5209303"/>
          </a:xfrm>
          <a:prstGeom prst="rect">
            <a:avLst/>
          </a:prstGeom>
        </p:spPr>
      </p:pic>
      <p:pic>
        <p:nvPicPr>
          <p:cNvPr id="14" name="StudyAbroadOrthophoto">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9"/>
          <a:stretch>
            <a:fillRect/>
          </a:stretch>
        </p:blipFill>
        <p:spPr>
          <a:xfrm>
            <a:off x="3867849" y="3889793"/>
            <a:ext cx="4719109" cy="2654499"/>
          </a:xfrm>
          <a:prstGeom prst="rect">
            <a:avLst/>
          </a:prstGeom>
        </p:spPr>
      </p:pic>
      <p:pic>
        <p:nvPicPr>
          <p:cNvPr id="15" name="StudyAbroadExodiaFlight2TakeOff">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stretch>
            <a:fillRect/>
          </a:stretch>
        </p:blipFill>
        <p:spPr>
          <a:xfrm>
            <a:off x="3841681" y="1166737"/>
            <a:ext cx="4745277" cy="2669218"/>
          </a:xfrm>
          <a:prstGeom prst="rect">
            <a:avLst/>
          </a:prstGeom>
        </p:spPr>
      </p:pic>
    </p:spTree>
    <p:extLst>
      <p:ext uri="{BB962C8B-B14F-4D97-AF65-F5344CB8AC3E}">
        <p14:creationId xmlns:p14="http://schemas.microsoft.com/office/powerpoint/2010/main" val="13524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488"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mediacall" presetSubtype="0" fill="hold" nodeType="withEffect">
                                  <p:stCondLst>
                                    <p:cond delay="0"/>
                                  </p:stCondLst>
                                  <p:childTnLst>
                                    <p:cmd type="call" cmd="playFrom(0.0)">
                                      <p:cBhvr>
                                        <p:cTn id="21" dur="3783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14"/>
                </p:tgtEl>
              </p:cMediaNode>
            </p:video>
            <p:video>
              <p:cMediaNode vol="80000" mute="1">
                <p:cTn id="23" repeatCount="indefinite" fill="hold" display="0">
                  <p:stCondLst>
                    <p:cond delay="indefinite"/>
                  </p:stCondLst>
                </p:cTn>
                <p:tgtEl>
                  <p:spTgt spid="1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University of Washington</a:t>
            </a:r>
          </a:p>
        </p:txBody>
      </p:sp>
      <p:sp>
        <p:nvSpPr>
          <p:cNvPr id="5" name="Slide Number Placeholder 4"/>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84FF6AEB-A91E-46A6-A624-835E277E8A1D}" type="slidenum">
              <a:rPr lang="en-US" altLang="en-US">
                <a:solidFill>
                  <a:schemeClr val="bg1"/>
                </a:solidFill>
                <a:latin typeface="Arial" panose="020B0604020202020204" pitchFamily="34" charset="0"/>
              </a:rPr>
              <a:pPr eaLnBrk="1" hangingPunct="1"/>
              <a:t>5</a:t>
            </a:fld>
            <a:endParaRPr lang="en-US" altLang="en-US">
              <a:solidFill>
                <a:schemeClr val="bg1"/>
              </a:solidFill>
              <a:latin typeface="Arial" panose="020B0604020202020204" pitchFamily="34" charset="0"/>
            </a:endParaRPr>
          </a:p>
        </p:txBody>
      </p:sp>
      <p:sp>
        <p:nvSpPr>
          <p:cNvPr id="6" name="Date Placeholder 5"/>
          <p:cNvSpPr>
            <a:spLocks noGrp="1"/>
          </p:cNvSpPr>
          <p:nvPr>
            <p:ph type="dt" sz="quarter" idx="12"/>
          </p:nvPr>
        </p:nvSpPr>
        <p:spPr/>
        <p:txBody>
          <a:bodyPr/>
          <a:lstStyle/>
          <a:p>
            <a:pPr>
              <a:defRPr/>
            </a:pPr>
            <a:r>
              <a:rPr lang="en-US" smtClean="0"/>
              <a:t>September 24, 2015</a:t>
            </a:r>
            <a:endParaRPr lang="en-US" dirty="0"/>
          </a:p>
        </p:txBody>
      </p:sp>
      <p:sp>
        <p:nvSpPr>
          <p:cNvPr id="4101" name="Rectangle 2"/>
          <p:cNvSpPr>
            <a:spLocks noGrp="1" noChangeArrowheads="1"/>
          </p:cNvSpPr>
          <p:nvPr>
            <p:ph type="title"/>
          </p:nvPr>
        </p:nvSpPr>
        <p:spPr/>
        <p:txBody>
          <a:bodyPr/>
          <a:lstStyle/>
          <a:p>
            <a:pPr eaLnBrk="1" hangingPunct="1"/>
            <a:r>
              <a:rPr lang="en-US" altLang="en-US" dirty="0" smtClean="0"/>
              <a:t>Visual Anchoring with GPS Denied</a:t>
            </a:r>
          </a:p>
        </p:txBody>
      </p:sp>
      <p:pic>
        <p:nvPicPr>
          <p:cNvPr id="2" name="visual_anchoring_controller_off">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8"/>
          <a:stretch>
            <a:fillRect/>
          </a:stretch>
        </p:blipFill>
        <p:spPr>
          <a:xfrm>
            <a:off x="76200" y="1336887"/>
            <a:ext cx="4504426" cy="3378320"/>
          </a:xfrm>
          <a:prstGeom prst="rect">
            <a:avLst/>
          </a:prstGeom>
        </p:spPr>
      </p:pic>
      <p:pic>
        <p:nvPicPr>
          <p:cNvPr id="3" name="visual_anchoring_controller_on">
            <a:hlinkClick r:id="" action="ppaction://media"/>
          </p:cNvPr>
          <p:cNvPicPr>
            <a:picLocks noChangeAspect="1"/>
          </p:cNvPicPr>
          <p:nvPr>
            <a:videoFile r:link="rId5"/>
            <p:extLst>
              <p:ext uri="{DAA4B4D4-6D71-4841-9C94-3DE7FCFB9230}">
                <p14:media xmlns:p14="http://schemas.microsoft.com/office/powerpoint/2010/main" r:link="rId4"/>
              </p:ext>
            </p:extLst>
          </p:nvPr>
        </p:nvPicPr>
        <p:blipFill>
          <a:blip r:embed="rId9"/>
          <a:stretch>
            <a:fillRect/>
          </a:stretch>
        </p:blipFill>
        <p:spPr>
          <a:xfrm>
            <a:off x="4555996" y="1336887"/>
            <a:ext cx="4504426" cy="3378320"/>
          </a:xfrm>
          <a:prstGeom prst="rect">
            <a:avLst/>
          </a:prstGeom>
        </p:spPr>
      </p:pic>
      <p:sp>
        <p:nvSpPr>
          <p:cNvPr id="8" name="Right Arrow 7"/>
          <p:cNvSpPr/>
          <p:nvPr/>
        </p:nvSpPr>
        <p:spPr>
          <a:xfrm rot="18900000">
            <a:off x="543794" y="5357003"/>
            <a:ext cx="1449237" cy="301924"/>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14" name="Right Arrow 13"/>
          <p:cNvSpPr/>
          <p:nvPr/>
        </p:nvSpPr>
        <p:spPr>
          <a:xfrm rot="18900000">
            <a:off x="5138797" y="5357003"/>
            <a:ext cx="1449237" cy="301924"/>
          </a:xfrm>
          <a:prstGeom prst="rightArrow">
            <a:avLst/>
          </a:prstGeom>
          <a:solidFill>
            <a:srgbClr val="00FF00"/>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custDataLst>
      <p:tags r:id="rId1"/>
    </p:custDataLst>
    <p:extLst>
      <p:ext uri="{BB962C8B-B14F-4D97-AF65-F5344CB8AC3E}">
        <p14:creationId xmlns:p14="http://schemas.microsoft.com/office/powerpoint/2010/main" val="4125654853"/>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2"/>
                </p:tgtEl>
              </p:cMediaNode>
            </p:video>
            <p:video>
              <p:cMediaNode vol="80000">
                <p:cTn id="16" repeatCount="indefinite" fill="hold" display="0">
                  <p:stCondLst>
                    <p:cond delay="indefinite"/>
                  </p:stCondLst>
                </p:cTn>
                <p:tgtEl>
                  <p:spTgt spid="3"/>
                </p:tgtEl>
              </p:cMediaNode>
            </p:video>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University of Washington</a:t>
            </a:r>
          </a:p>
        </p:txBody>
      </p:sp>
      <p:sp>
        <p:nvSpPr>
          <p:cNvPr id="5" name="Slide Number Placeholder 4"/>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84FF6AEB-A91E-46A6-A624-835E277E8A1D}" type="slidenum">
              <a:rPr lang="en-US" altLang="en-US">
                <a:solidFill>
                  <a:schemeClr val="bg1"/>
                </a:solidFill>
                <a:latin typeface="Arial" panose="020B0604020202020204" pitchFamily="34" charset="0"/>
              </a:rPr>
              <a:pPr eaLnBrk="1" hangingPunct="1"/>
              <a:t>6</a:t>
            </a:fld>
            <a:endParaRPr lang="en-US" altLang="en-US">
              <a:solidFill>
                <a:schemeClr val="bg1"/>
              </a:solidFill>
              <a:latin typeface="Arial" panose="020B0604020202020204" pitchFamily="34" charset="0"/>
            </a:endParaRPr>
          </a:p>
        </p:txBody>
      </p:sp>
      <p:sp>
        <p:nvSpPr>
          <p:cNvPr id="6" name="Date Placeholder 5"/>
          <p:cNvSpPr>
            <a:spLocks noGrp="1"/>
          </p:cNvSpPr>
          <p:nvPr>
            <p:ph type="dt" sz="quarter" idx="12"/>
          </p:nvPr>
        </p:nvSpPr>
        <p:spPr/>
        <p:txBody>
          <a:bodyPr/>
          <a:lstStyle/>
          <a:p>
            <a:pPr>
              <a:defRPr/>
            </a:pPr>
            <a:r>
              <a:rPr lang="en-US" smtClean="0"/>
              <a:t>September 24, 2015</a:t>
            </a:r>
            <a:endParaRPr lang="en-US" dirty="0"/>
          </a:p>
        </p:txBody>
      </p:sp>
      <p:sp>
        <p:nvSpPr>
          <p:cNvPr id="4101" name="Rectangle 2"/>
          <p:cNvSpPr>
            <a:spLocks noGrp="1" noChangeArrowheads="1"/>
          </p:cNvSpPr>
          <p:nvPr>
            <p:ph type="title"/>
          </p:nvPr>
        </p:nvSpPr>
        <p:spPr/>
        <p:txBody>
          <a:bodyPr/>
          <a:lstStyle/>
          <a:p>
            <a:pPr eaLnBrk="1" hangingPunct="1"/>
            <a:r>
              <a:rPr lang="en-US" altLang="en-US" dirty="0" smtClean="0"/>
              <a:t>Visual Anchoring with GPS Denied</a:t>
            </a:r>
          </a:p>
        </p:txBody>
      </p:sp>
      <p:pic>
        <p:nvPicPr>
          <p:cNvPr id="19" name="Picture 18" descr="D:\lum\research\proposals\13_12_18_JCATI\references_and_notes\gps_jammer.jpg"/>
          <p:cNvPicPr/>
          <p:nvPr/>
        </p:nvPicPr>
        <p:blipFill>
          <a:blip r:embed="rId5">
            <a:extLst>
              <a:ext uri="{28A0092B-C50C-407E-A947-70E740481C1C}">
                <a14:useLocalDpi xmlns:a14="http://schemas.microsoft.com/office/drawing/2010/main" val="0"/>
              </a:ext>
            </a:extLst>
          </a:blip>
          <a:srcRect/>
          <a:stretch>
            <a:fillRect/>
          </a:stretch>
        </p:blipFill>
        <p:spPr bwMode="auto">
          <a:xfrm>
            <a:off x="7211621" y="2967316"/>
            <a:ext cx="1718310" cy="1653540"/>
          </a:xfrm>
          <a:prstGeom prst="rect">
            <a:avLst/>
          </a:prstGeom>
          <a:noFill/>
          <a:ln>
            <a:noFill/>
          </a:ln>
        </p:spPr>
      </p:pic>
      <p:pic>
        <p:nvPicPr>
          <p:cNvPr id="20" name="Picture 19" descr="http://blog.jammer-store.com/wp-content/uploads/2012/03/american-soldier-with-jammer-backpack.jpg"/>
          <p:cNvPicPr/>
          <p:nvPr/>
        </p:nvPicPr>
        <p:blipFill rotWithShape="1">
          <a:blip r:embed="rId6" cstate="print">
            <a:extLst>
              <a:ext uri="{28A0092B-C50C-407E-A947-70E740481C1C}">
                <a14:useLocalDpi xmlns:a14="http://schemas.microsoft.com/office/drawing/2010/main" val="0"/>
              </a:ext>
            </a:extLst>
          </a:blip>
          <a:srcRect l="29843" r="6806"/>
          <a:stretch/>
        </p:blipFill>
        <p:spPr bwMode="auto">
          <a:xfrm>
            <a:off x="7179987" y="1251770"/>
            <a:ext cx="1357630" cy="1657350"/>
          </a:xfrm>
          <a:prstGeom prst="rect">
            <a:avLst/>
          </a:prstGeom>
          <a:noFill/>
          <a:ln>
            <a:noFill/>
          </a:ln>
          <a:extLst>
            <a:ext uri="{53640926-AAD7-44D8-BBD7-CCE9431645EC}">
              <a14:shadowObscured xmlns:a14="http://schemas.microsoft.com/office/drawing/2010/main"/>
            </a:ext>
          </a:extLst>
        </p:spPr>
      </p:pic>
      <p:pic>
        <p:nvPicPr>
          <p:cNvPr id="21" name="Picture 20" descr="city-scan2"/>
          <p:cNvPicPr/>
          <p:nvPr/>
        </p:nvPicPr>
        <p:blipFill rotWithShape="1">
          <a:blip r:embed="rId7" cstate="print">
            <a:extLst>
              <a:ext uri="{28A0092B-C50C-407E-A947-70E740481C1C}">
                <a14:useLocalDpi xmlns:a14="http://schemas.microsoft.com/office/drawing/2010/main" val="0"/>
              </a:ext>
            </a:extLst>
          </a:blip>
          <a:srcRect t="6098" b="23578"/>
          <a:stretch/>
        </p:blipFill>
        <p:spPr bwMode="auto">
          <a:xfrm>
            <a:off x="3899369" y="4780043"/>
            <a:ext cx="3682531" cy="1766236"/>
          </a:xfrm>
          <a:prstGeom prst="rect">
            <a:avLst/>
          </a:prstGeom>
          <a:noFill/>
          <a:ln>
            <a:noFill/>
          </a:ln>
          <a:extLst>
            <a:ext uri="{53640926-AAD7-44D8-BBD7-CCE9431645EC}">
              <a14:shadowObscured xmlns:a14="http://schemas.microsoft.com/office/drawing/2010/main"/>
            </a:ext>
          </a:extLst>
        </p:spPr>
      </p:pic>
      <p:cxnSp>
        <p:nvCxnSpPr>
          <p:cNvPr id="22" name="Straight Arrow Connector 21"/>
          <p:cNvCxnSpPr/>
          <p:nvPr/>
        </p:nvCxnSpPr>
        <p:spPr>
          <a:xfrm>
            <a:off x="4628008" y="5978278"/>
            <a:ext cx="1396171" cy="2825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extLst/>
          </p:nvPr>
        </p:nvGraphicFramePr>
        <p:xfrm>
          <a:off x="494114" y="4785448"/>
          <a:ext cx="3138670" cy="1774972"/>
        </p:xfrm>
        <a:graphic>
          <a:graphicData uri="http://schemas.openxmlformats.org/presentationml/2006/ole">
            <mc:AlternateContent xmlns:mc="http://schemas.openxmlformats.org/markup-compatibility/2006">
              <mc:Choice xmlns:v="urn:schemas-microsoft-com:vml" Requires="v">
                <p:oleObj spid="_x0000_s1026" name="Bitmap Image" r:id="rId8" imgW="4580952" imgH="3486637" progId="Paint.Picture">
                  <p:embed/>
                </p:oleObj>
              </mc:Choice>
              <mc:Fallback>
                <p:oleObj name="Bitmap Image" r:id="rId8" imgW="4580952" imgH="3486637"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b="20732"/>
                      <a:stretch>
                        <a:fillRect/>
                      </a:stretch>
                    </p:blipFill>
                    <p:spPr bwMode="auto">
                      <a:xfrm>
                        <a:off x="494114" y="4785448"/>
                        <a:ext cx="3138670" cy="1774972"/>
                      </a:xfrm>
                      <a:prstGeom prst="rect">
                        <a:avLst/>
                      </a:prstGeom>
                      <a:noFill/>
                      <a:extLst/>
                    </p:spPr>
                  </p:pic>
                </p:oleObj>
              </mc:Fallback>
            </mc:AlternateContent>
          </a:graphicData>
        </a:graphic>
      </p:graphicFrame>
      <p:sp>
        <p:nvSpPr>
          <p:cNvPr id="11" name="Parallelogram 10"/>
          <p:cNvSpPr/>
          <p:nvPr/>
        </p:nvSpPr>
        <p:spPr bwMode="auto">
          <a:xfrm>
            <a:off x="186741" y="3288530"/>
            <a:ext cx="5135317" cy="1291599"/>
          </a:xfrm>
          <a:prstGeom prst="parallelogram">
            <a:avLst/>
          </a:prstGeom>
          <a:solidFill>
            <a:srgbClr val="9966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2815881" y="1854620"/>
            <a:ext cx="182944" cy="182944"/>
          </a:xfrm>
          <a:prstGeom prst="ellipse">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
        <p:nvSpPr>
          <p:cNvPr id="41" name="Cube 40"/>
          <p:cNvSpPr/>
          <p:nvPr/>
        </p:nvSpPr>
        <p:spPr bwMode="auto">
          <a:xfrm>
            <a:off x="5937165" y="3749979"/>
            <a:ext cx="974333" cy="577241"/>
          </a:xfrm>
          <a:prstGeom prst="cube">
            <a:avLst/>
          </a:prstGeom>
          <a:solidFill>
            <a:srgbClr val="99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
        <p:nvSpPr>
          <p:cNvPr id="42" name="Rectangle 10"/>
          <p:cNvSpPr>
            <a:spLocks noChangeArrowheads="1"/>
          </p:cNvSpPr>
          <p:nvPr/>
        </p:nvSpPr>
        <p:spPr bwMode="auto">
          <a:xfrm>
            <a:off x="5326201" y="3351175"/>
            <a:ext cx="767696" cy="15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400">
                <a:solidFill>
                  <a:schemeClr val="tx1"/>
                </a:solidFill>
                <a:latin typeface="Arial" panose="020B0604020202020204" pitchFamily="34" charset="0"/>
                <a:ea typeface="MS PGothic" panose="020B0600070205080204" pitchFamily="34" charset="-128"/>
              </a:defRPr>
            </a:lvl1pPr>
            <a:lvl2pPr marL="742950" indent="-285750">
              <a:defRPr sz="10400">
                <a:solidFill>
                  <a:schemeClr val="tx1"/>
                </a:solidFill>
                <a:latin typeface="Arial" panose="020B0604020202020204" pitchFamily="34" charset="0"/>
                <a:ea typeface="MS PGothic" panose="020B0600070205080204" pitchFamily="34" charset="-128"/>
              </a:defRPr>
            </a:lvl2pPr>
            <a:lvl3pPr marL="1143000" indent="-228600">
              <a:defRPr sz="10400">
                <a:solidFill>
                  <a:schemeClr val="tx1"/>
                </a:solidFill>
                <a:latin typeface="Arial" panose="020B0604020202020204" pitchFamily="34" charset="0"/>
                <a:ea typeface="MS PGothic" panose="020B0600070205080204" pitchFamily="34" charset="-128"/>
              </a:defRPr>
            </a:lvl3pPr>
            <a:lvl4pPr marL="1600200" indent="-228600">
              <a:defRPr sz="10400">
                <a:solidFill>
                  <a:schemeClr val="tx1"/>
                </a:solidFill>
                <a:latin typeface="Arial" panose="020B0604020202020204" pitchFamily="34" charset="0"/>
                <a:ea typeface="MS PGothic" panose="020B0600070205080204" pitchFamily="34" charset="-128"/>
              </a:defRPr>
            </a:lvl4pPr>
            <a:lvl5pPr marL="2057400" indent="-228600">
              <a:defRPr sz="10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sz="1200" dirty="0" smtClean="0">
                <a:solidFill>
                  <a:srgbClr val="000000"/>
                </a:solidFill>
              </a:rPr>
              <a:t>Ground Station</a:t>
            </a:r>
            <a:endParaRPr lang="en-US" altLang="en-US" sz="1200" dirty="0">
              <a:solidFill>
                <a:srgbClr val="000000"/>
              </a:solidFill>
            </a:endParaRPr>
          </a:p>
        </p:txBody>
      </p:sp>
      <p:sp>
        <p:nvSpPr>
          <p:cNvPr id="49" name="Oval 48"/>
          <p:cNvSpPr/>
          <p:nvPr/>
        </p:nvSpPr>
        <p:spPr bwMode="auto">
          <a:xfrm>
            <a:off x="366408" y="1250356"/>
            <a:ext cx="5081891" cy="1462817"/>
          </a:xfrm>
          <a:prstGeom prst="ellipse">
            <a:avLst/>
          </a:prstGeom>
          <a:noFill/>
          <a:ln w="571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
        <p:nvSpPr>
          <p:cNvPr id="50" name="Rectangle 10"/>
          <p:cNvSpPr>
            <a:spLocks noChangeArrowheads="1"/>
          </p:cNvSpPr>
          <p:nvPr/>
        </p:nvSpPr>
        <p:spPr bwMode="auto">
          <a:xfrm>
            <a:off x="2713029" y="2009679"/>
            <a:ext cx="1932393" cy="30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400">
                <a:solidFill>
                  <a:schemeClr val="tx1"/>
                </a:solidFill>
                <a:latin typeface="Arial" panose="020B0604020202020204" pitchFamily="34" charset="0"/>
                <a:ea typeface="MS PGothic" panose="020B0600070205080204" pitchFamily="34" charset="-128"/>
              </a:defRPr>
            </a:lvl1pPr>
            <a:lvl2pPr marL="742950" indent="-285750">
              <a:defRPr sz="10400">
                <a:solidFill>
                  <a:schemeClr val="tx1"/>
                </a:solidFill>
                <a:latin typeface="Arial" panose="020B0604020202020204" pitchFamily="34" charset="0"/>
                <a:ea typeface="MS PGothic" panose="020B0600070205080204" pitchFamily="34" charset="-128"/>
              </a:defRPr>
            </a:lvl2pPr>
            <a:lvl3pPr marL="1143000" indent="-228600">
              <a:defRPr sz="10400">
                <a:solidFill>
                  <a:schemeClr val="tx1"/>
                </a:solidFill>
                <a:latin typeface="Arial" panose="020B0604020202020204" pitchFamily="34" charset="0"/>
                <a:ea typeface="MS PGothic" panose="020B0600070205080204" pitchFamily="34" charset="-128"/>
              </a:defRPr>
            </a:lvl3pPr>
            <a:lvl4pPr marL="1600200" indent="-228600">
              <a:defRPr sz="10400">
                <a:solidFill>
                  <a:schemeClr val="tx1"/>
                </a:solidFill>
                <a:latin typeface="Arial" panose="020B0604020202020204" pitchFamily="34" charset="0"/>
                <a:ea typeface="MS PGothic" panose="020B0600070205080204" pitchFamily="34" charset="-128"/>
              </a:defRPr>
            </a:lvl4pPr>
            <a:lvl5pPr marL="2057400" indent="-228600">
              <a:defRPr sz="10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0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sz="1400" dirty="0" smtClean="0">
                <a:solidFill>
                  <a:srgbClr val="000000"/>
                </a:solidFill>
              </a:rPr>
              <a:t>Pan/tilt/zoom camera</a:t>
            </a:r>
          </a:p>
          <a:p>
            <a:pPr algn="ctr" eaLnBrk="1" hangingPunct="1">
              <a:spcBef>
                <a:spcPct val="20000"/>
              </a:spcBef>
            </a:pPr>
            <a:r>
              <a:rPr lang="en-US" altLang="en-US" sz="1400" dirty="0" smtClean="0">
                <a:solidFill>
                  <a:srgbClr val="000000"/>
                </a:solidFill>
              </a:rPr>
              <a:t>(</a:t>
            </a:r>
            <a:r>
              <a:rPr lang="el-GR" altLang="en-US" sz="1400" dirty="0" smtClean="0">
                <a:solidFill>
                  <a:srgbClr val="000000"/>
                </a:solidFill>
              </a:rPr>
              <a:t>ψ</a:t>
            </a:r>
            <a:r>
              <a:rPr lang="en-US" altLang="en-US" sz="1400" baseline="-25000" dirty="0" smtClean="0">
                <a:solidFill>
                  <a:srgbClr val="000000"/>
                </a:solidFill>
              </a:rPr>
              <a:t>c</a:t>
            </a:r>
            <a:r>
              <a:rPr lang="en-US" altLang="en-US" sz="1400" dirty="0" smtClean="0">
                <a:solidFill>
                  <a:srgbClr val="000000"/>
                </a:solidFill>
              </a:rPr>
              <a:t>, </a:t>
            </a:r>
            <a:r>
              <a:rPr lang="el-GR" altLang="en-US" sz="1400" dirty="0" smtClean="0">
                <a:solidFill>
                  <a:srgbClr val="000000"/>
                </a:solidFill>
              </a:rPr>
              <a:t>θ</a:t>
            </a:r>
            <a:r>
              <a:rPr lang="en-US" altLang="en-US" sz="1400" baseline="-25000" dirty="0" smtClean="0">
                <a:solidFill>
                  <a:srgbClr val="000000"/>
                </a:solidFill>
              </a:rPr>
              <a:t>c</a:t>
            </a:r>
            <a:r>
              <a:rPr lang="en-US" altLang="en-US" sz="1400" dirty="0" smtClean="0">
                <a:solidFill>
                  <a:srgbClr val="000000"/>
                </a:solidFill>
              </a:rPr>
              <a:t>, </a:t>
            </a:r>
            <a:r>
              <a:rPr lang="en-US" altLang="en-US" sz="1400" dirty="0" err="1">
                <a:solidFill>
                  <a:srgbClr val="000000"/>
                </a:solidFill>
              </a:rPr>
              <a:t>λ</a:t>
            </a:r>
            <a:r>
              <a:rPr lang="en-US" altLang="en-US" sz="1400" baseline="-25000" dirty="0" err="1" smtClean="0">
                <a:solidFill>
                  <a:srgbClr val="000000"/>
                </a:solidFill>
              </a:rPr>
              <a:t>c</a:t>
            </a:r>
            <a:r>
              <a:rPr lang="en-US" altLang="en-US" sz="1400" dirty="0" smtClean="0">
                <a:solidFill>
                  <a:srgbClr val="000000"/>
                </a:solidFill>
              </a:rPr>
              <a:t>)</a:t>
            </a:r>
            <a:endParaRPr lang="en-US" altLang="en-US" sz="1400" dirty="0">
              <a:solidFill>
                <a:srgbClr val="000000"/>
              </a:solidFill>
            </a:endParaRPr>
          </a:p>
        </p:txBody>
      </p:sp>
      <p:grpSp>
        <p:nvGrpSpPr>
          <p:cNvPr id="13" name="Group 12"/>
          <p:cNvGrpSpPr/>
          <p:nvPr/>
        </p:nvGrpSpPr>
        <p:grpSpPr>
          <a:xfrm>
            <a:off x="4723797" y="1298216"/>
            <a:ext cx="1394662" cy="1031886"/>
            <a:chOff x="9854588" y="7937344"/>
            <a:chExt cx="2564111" cy="1914525"/>
          </a:xfrm>
        </p:grpSpPr>
        <p:pic>
          <p:nvPicPr>
            <p:cNvPr id="14" name="Picture 13"/>
            <p:cNvPicPr>
              <a:picLocks noChangeAspect="1"/>
            </p:cNvPicPr>
            <p:nvPr/>
          </p:nvPicPr>
          <p:blipFill>
            <a:blip r:embed="rId10" cstate="print">
              <a:clrChange>
                <a:clrFrom>
                  <a:srgbClr val="D5D5D5"/>
                </a:clrFrom>
                <a:clrTo>
                  <a:srgbClr val="D5D5D5">
                    <a:alpha val="0"/>
                  </a:srgbClr>
                </a:clrTo>
              </a:clrChange>
              <a:extLst>
                <a:ext uri="{28A0092B-C50C-407E-A947-70E740481C1C}">
                  <a14:useLocalDpi xmlns:a14="http://schemas.microsoft.com/office/drawing/2010/main" val="0"/>
                </a:ext>
              </a:extLst>
            </a:blip>
            <a:stretch>
              <a:fillRect/>
            </a:stretch>
          </p:blipFill>
          <p:spPr>
            <a:xfrm>
              <a:off x="9854588" y="7937344"/>
              <a:ext cx="2390775" cy="1914525"/>
            </a:xfrm>
            <a:prstGeom prst="rect">
              <a:avLst/>
            </a:prstGeom>
          </p:spPr>
        </p:pic>
        <p:sp>
          <p:nvSpPr>
            <p:cNvPr id="15" name="Rectangle 14"/>
            <p:cNvSpPr/>
            <p:nvPr/>
          </p:nvSpPr>
          <p:spPr bwMode="auto">
            <a:xfrm>
              <a:off x="11623545" y="9383941"/>
              <a:ext cx="750599" cy="4679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11815931" y="9120083"/>
              <a:ext cx="602768" cy="41077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grpSp>
      <p:pic>
        <p:nvPicPr>
          <p:cNvPr id="27" name="Picture 3" descr="C:\lum\fld\humvee.jpg"/>
          <p:cNvPicPr>
            <a:picLocks noChangeAspect="1" noChangeArrowheads="1"/>
          </p:cNvPicPr>
          <p:nvPr/>
        </p:nvPicPr>
        <p:blipFill>
          <a:blip r:embed="rId11">
            <a:clrChange>
              <a:clrFrom>
                <a:srgbClr val="FCFCFC"/>
              </a:clrFrom>
              <a:clrTo>
                <a:srgbClr val="FCFCFC">
                  <a:alpha val="0"/>
                </a:srgbClr>
              </a:clrTo>
            </a:clrChange>
          </a:blip>
          <a:srcRect/>
          <a:stretch>
            <a:fillRect/>
          </a:stretch>
        </p:blipFill>
        <p:spPr bwMode="auto">
          <a:xfrm>
            <a:off x="1016843" y="3377284"/>
            <a:ext cx="1392565" cy="1044423"/>
          </a:xfrm>
          <a:prstGeom prst="rect">
            <a:avLst/>
          </a:prstGeom>
          <a:noFill/>
        </p:spPr>
      </p:pic>
      <p:cxnSp>
        <p:nvCxnSpPr>
          <p:cNvPr id="28" name="Straight Arrow Connector 27"/>
          <p:cNvCxnSpPr/>
          <p:nvPr/>
        </p:nvCxnSpPr>
        <p:spPr bwMode="auto">
          <a:xfrm flipH="1">
            <a:off x="1776341" y="2066942"/>
            <a:ext cx="3818987" cy="180074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grpSp>
        <p:nvGrpSpPr>
          <p:cNvPr id="4110" name="Group 4109"/>
          <p:cNvGrpSpPr/>
          <p:nvPr/>
        </p:nvGrpSpPr>
        <p:grpSpPr>
          <a:xfrm>
            <a:off x="381000" y="2057816"/>
            <a:ext cx="5217061" cy="2895184"/>
            <a:chOff x="381000" y="2057816"/>
            <a:chExt cx="5217061" cy="2895184"/>
          </a:xfrm>
        </p:grpSpPr>
        <p:cxnSp>
          <p:nvCxnSpPr>
            <p:cNvPr id="72" name="Straight Connector 71"/>
            <p:cNvCxnSpPr>
              <a:endCxn id="4098" idx="3"/>
            </p:cNvCxnSpPr>
            <p:nvPr/>
          </p:nvCxnSpPr>
          <p:spPr bwMode="auto">
            <a:xfrm flipH="1">
              <a:off x="381000" y="2066942"/>
              <a:ext cx="5210185" cy="1971658"/>
            </a:xfrm>
            <a:prstGeom prst="line">
              <a:avLst/>
            </a:prstGeom>
            <a:noFill/>
            <a:ln w="57150">
              <a:solidFill>
                <a:srgbClr val="00FF00"/>
              </a:solidFill>
              <a:prstDash val="sysDash"/>
            </a:ln>
          </p:spPr>
        </p:cxnSp>
        <p:sp>
          <p:nvSpPr>
            <p:cNvPr id="4098" name="Freeform 4097"/>
            <p:cNvSpPr/>
            <p:nvPr/>
          </p:nvSpPr>
          <p:spPr>
            <a:xfrm>
              <a:off x="381000" y="3248025"/>
              <a:ext cx="3057525" cy="1704975"/>
            </a:xfrm>
            <a:custGeom>
              <a:avLst/>
              <a:gdLst>
                <a:gd name="connsiteX0" fmla="*/ 2419350 w 3057525"/>
                <a:gd name="connsiteY0" fmla="*/ 0 h 1704975"/>
                <a:gd name="connsiteX1" fmla="*/ 3057525 w 3057525"/>
                <a:gd name="connsiteY1" fmla="*/ 352425 h 1704975"/>
                <a:gd name="connsiteX2" fmla="*/ 1733550 w 3057525"/>
                <a:gd name="connsiteY2" fmla="*/ 1704975 h 1704975"/>
                <a:gd name="connsiteX3" fmla="*/ 0 w 3057525"/>
                <a:gd name="connsiteY3" fmla="*/ 790575 h 1704975"/>
                <a:gd name="connsiteX4" fmla="*/ 2419350 w 3057525"/>
                <a:gd name="connsiteY4" fmla="*/ 0 h 170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704975">
                  <a:moveTo>
                    <a:pt x="2419350" y="0"/>
                  </a:moveTo>
                  <a:lnTo>
                    <a:pt x="3057525" y="352425"/>
                  </a:lnTo>
                  <a:lnTo>
                    <a:pt x="1733550" y="1704975"/>
                  </a:lnTo>
                  <a:lnTo>
                    <a:pt x="0" y="790575"/>
                  </a:lnTo>
                  <a:lnTo>
                    <a:pt x="2419350" y="0"/>
                  </a:lnTo>
                  <a:close/>
                </a:path>
              </a:pathLst>
            </a:custGeom>
            <a:noFill/>
            <a:ln w="57150">
              <a:solidFill>
                <a:srgbClr val="00FF00"/>
              </a:solidFill>
              <a:prstDash val="sys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cxnSp>
          <p:nvCxnSpPr>
            <p:cNvPr id="81" name="Straight Connector 80"/>
            <p:cNvCxnSpPr>
              <a:endCxn id="4098" idx="2"/>
            </p:cNvCxnSpPr>
            <p:nvPr/>
          </p:nvCxnSpPr>
          <p:spPr bwMode="auto">
            <a:xfrm flipH="1">
              <a:off x="2114550" y="2077899"/>
              <a:ext cx="3476635" cy="2875101"/>
            </a:xfrm>
            <a:prstGeom prst="line">
              <a:avLst/>
            </a:prstGeom>
            <a:noFill/>
            <a:ln w="57150">
              <a:solidFill>
                <a:srgbClr val="00FF00"/>
              </a:solidFill>
              <a:prstDash val="sysDash"/>
            </a:ln>
          </p:spPr>
        </p:cxnSp>
        <p:cxnSp>
          <p:nvCxnSpPr>
            <p:cNvPr id="84" name="Straight Connector 83"/>
            <p:cNvCxnSpPr>
              <a:endCxn id="4098" idx="0"/>
            </p:cNvCxnSpPr>
            <p:nvPr/>
          </p:nvCxnSpPr>
          <p:spPr bwMode="auto">
            <a:xfrm flipH="1">
              <a:off x="2800350" y="2057816"/>
              <a:ext cx="2790835" cy="1190209"/>
            </a:xfrm>
            <a:prstGeom prst="line">
              <a:avLst/>
            </a:prstGeom>
            <a:noFill/>
            <a:ln w="57150">
              <a:solidFill>
                <a:srgbClr val="00FF00"/>
              </a:solidFill>
              <a:prstDash val="sysDash"/>
            </a:ln>
          </p:spPr>
        </p:cxnSp>
        <p:cxnSp>
          <p:nvCxnSpPr>
            <p:cNvPr id="87" name="Straight Connector 86"/>
            <p:cNvCxnSpPr>
              <a:endCxn id="4098" idx="1"/>
            </p:cNvCxnSpPr>
            <p:nvPr/>
          </p:nvCxnSpPr>
          <p:spPr bwMode="auto">
            <a:xfrm flipH="1">
              <a:off x="3438525" y="2064417"/>
              <a:ext cx="2159536" cy="1536033"/>
            </a:xfrm>
            <a:prstGeom prst="line">
              <a:avLst/>
            </a:prstGeom>
            <a:noFill/>
            <a:ln w="57150">
              <a:solidFill>
                <a:srgbClr val="00FF00"/>
              </a:solidFill>
              <a:prstDash val="sysDash"/>
            </a:ln>
          </p:spPr>
        </p:cxnSp>
      </p:grpSp>
      <p:cxnSp>
        <p:nvCxnSpPr>
          <p:cNvPr id="26" name="Straight Arrow Connector 25"/>
          <p:cNvCxnSpPr/>
          <p:nvPr/>
        </p:nvCxnSpPr>
        <p:spPr bwMode="auto">
          <a:xfrm flipV="1">
            <a:off x="2907353" y="1870212"/>
            <a:ext cx="2540946" cy="62651"/>
          </a:xfrm>
          <a:prstGeom prst="straightConnector1">
            <a:avLst/>
          </a:prstGeom>
          <a:solidFill>
            <a:schemeClr val="accent1"/>
          </a:solidFill>
          <a:ln w="38100" cap="flat" cmpd="sng" algn="ctr">
            <a:solidFill>
              <a:srgbClr val="0099FF"/>
            </a:solidFill>
            <a:prstDash val="solid"/>
            <a:round/>
            <a:headEnd type="none" w="med" len="med"/>
            <a:tailEnd type="triangle" w="lg" len="lg"/>
          </a:ln>
          <a:effectLst/>
        </p:spPr>
      </p:cxnSp>
      <p:cxnSp>
        <p:nvCxnSpPr>
          <p:cNvPr id="29" name="Straight Arrow Connector 28"/>
          <p:cNvCxnSpPr/>
          <p:nvPr/>
        </p:nvCxnSpPr>
        <p:spPr bwMode="auto">
          <a:xfrm flipV="1">
            <a:off x="830345" y="1576343"/>
            <a:ext cx="862875" cy="67781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p:spPr>
      </p:cxnSp>
      <p:cxnSp>
        <p:nvCxnSpPr>
          <p:cNvPr id="30" name="Straight Arrow Connector 29"/>
          <p:cNvCxnSpPr/>
          <p:nvPr/>
        </p:nvCxnSpPr>
        <p:spPr bwMode="auto">
          <a:xfrm flipV="1">
            <a:off x="726477" y="2073021"/>
            <a:ext cx="862875" cy="67781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p:spPr>
      </p:cxnSp>
      <p:cxnSp>
        <p:nvCxnSpPr>
          <p:cNvPr id="31" name="Straight Arrow Connector 30"/>
          <p:cNvCxnSpPr/>
          <p:nvPr/>
        </p:nvCxnSpPr>
        <p:spPr bwMode="auto">
          <a:xfrm flipV="1">
            <a:off x="726477" y="2570215"/>
            <a:ext cx="862875" cy="67781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p:spPr>
      </p:cxnSp>
      <p:sp>
        <p:nvSpPr>
          <p:cNvPr id="92" name="Freeform 91"/>
          <p:cNvSpPr/>
          <p:nvPr/>
        </p:nvSpPr>
        <p:spPr bwMode="auto">
          <a:xfrm rot="848167">
            <a:off x="5412713" y="2038447"/>
            <a:ext cx="1078358" cy="1723659"/>
          </a:xfrm>
          <a:custGeom>
            <a:avLst/>
            <a:gdLst>
              <a:gd name="connsiteX0" fmla="*/ 0 w 5577840"/>
              <a:gd name="connsiteY0" fmla="*/ 0 h 4407408"/>
              <a:gd name="connsiteX1" fmla="*/ 3108960 w 5577840"/>
              <a:gd name="connsiteY1" fmla="*/ 2834640 h 4407408"/>
              <a:gd name="connsiteX2" fmla="*/ 2706624 w 5577840"/>
              <a:gd name="connsiteY2" fmla="*/ 1847088 h 4407408"/>
              <a:gd name="connsiteX3" fmla="*/ 5577840 w 5577840"/>
              <a:gd name="connsiteY3" fmla="*/ 4407408 h 4407408"/>
            </a:gdLst>
            <a:ahLst/>
            <a:cxnLst>
              <a:cxn ang="0">
                <a:pos x="connsiteX0" y="connsiteY0"/>
              </a:cxn>
              <a:cxn ang="0">
                <a:pos x="connsiteX1" y="connsiteY1"/>
              </a:cxn>
              <a:cxn ang="0">
                <a:pos x="connsiteX2" y="connsiteY2"/>
              </a:cxn>
              <a:cxn ang="0">
                <a:pos x="connsiteX3" y="connsiteY3"/>
              </a:cxn>
            </a:cxnLst>
            <a:rect l="l" t="t" r="r" b="b"/>
            <a:pathLst>
              <a:path w="5577840" h="4407408">
                <a:moveTo>
                  <a:pt x="0" y="0"/>
                </a:moveTo>
                <a:lnTo>
                  <a:pt x="3108960" y="2834640"/>
                </a:lnTo>
                <a:lnTo>
                  <a:pt x="2706624" y="1847088"/>
                </a:lnTo>
                <a:lnTo>
                  <a:pt x="5577840" y="4407408"/>
                </a:ln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5257800" rtl="0" eaLnBrk="1" fontAlgn="base" latinLnBrk="0" hangingPunct="1">
              <a:lnSpc>
                <a:spcPct val="100000"/>
              </a:lnSpc>
              <a:spcBef>
                <a:spcPct val="0"/>
              </a:spcBef>
              <a:spcAft>
                <a:spcPct val="0"/>
              </a:spcAft>
              <a:buClrTx/>
              <a:buSzTx/>
              <a:buFontTx/>
              <a:buNone/>
              <a:tabLst/>
            </a:pPr>
            <a:endParaRPr kumimoji="0" lang="en-US" sz="10400" b="0" i="0" u="none" strike="noStrike" cap="none" normalizeH="0" baseline="0" smtClean="0">
              <a:ln>
                <a:noFill/>
              </a:ln>
              <a:solidFill>
                <a:schemeClr val="tx1"/>
              </a:solidFill>
              <a:effectLst/>
              <a:latin typeface="Arial" charset="0"/>
            </a:endParaRPr>
          </a:p>
        </p:txBody>
      </p:sp>
    </p:spTree>
    <p:custDataLst>
      <p:tags r:id="rId2"/>
    </p:custDataLst>
    <p:extLst>
      <p:ext uri="{BB962C8B-B14F-4D97-AF65-F5344CB8AC3E}">
        <p14:creationId xmlns:p14="http://schemas.microsoft.com/office/powerpoint/2010/main" val="1043604123"/>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animBg="1"/>
      <p:bldP spid="42" grpId="0"/>
      <p:bldP spid="49" grpId="0" animBg="1"/>
      <p:bldP spid="50" grpId="0"/>
      <p:bldP spid="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University of Washington</a:t>
            </a:r>
          </a:p>
        </p:txBody>
      </p:sp>
      <p:sp>
        <p:nvSpPr>
          <p:cNvPr id="5" name="Slide Number Placeholder 4"/>
          <p:cNvSpPr>
            <a:spLocks noGrp="1"/>
          </p:cNvSpPr>
          <p:nvPr>
            <p:ph type="sldNum" sz="quarter" idx="11"/>
          </p:nvPr>
        </p:nvSpPr>
        <p:spPr/>
        <p:txBody>
          <a:bodyPr/>
          <a:lstStyle>
            <a:lvl1pPr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fld id="{84FF6AEB-A91E-46A6-A624-835E277E8A1D}" type="slidenum">
              <a:rPr lang="en-US" altLang="en-US">
                <a:solidFill>
                  <a:schemeClr val="bg1"/>
                </a:solidFill>
                <a:latin typeface="Arial" panose="020B0604020202020204" pitchFamily="34" charset="0"/>
              </a:rPr>
              <a:pPr eaLnBrk="1" hangingPunct="1"/>
              <a:t>7</a:t>
            </a:fld>
            <a:endParaRPr lang="en-US" altLang="en-US">
              <a:solidFill>
                <a:schemeClr val="bg1"/>
              </a:solidFill>
              <a:latin typeface="Arial" panose="020B0604020202020204" pitchFamily="34" charset="0"/>
            </a:endParaRPr>
          </a:p>
        </p:txBody>
      </p:sp>
      <p:sp>
        <p:nvSpPr>
          <p:cNvPr id="6" name="Date Placeholder 5"/>
          <p:cNvSpPr>
            <a:spLocks noGrp="1"/>
          </p:cNvSpPr>
          <p:nvPr>
            <p:ph type="dt" sz="quarter" idx="12"/>
          </p:nvPr>
        </p:nvSpPr>
        <p:spPr/>
        <p:txBody>
          <a:bodyPr/>
          <a:lstStyle/>
          <a:p>
            <a:pPr>
              <a:defRPr/>
            </a:pPr>
            <a:r>
              <a:rPr lang="en-US" smtClean="0"/>
              <a:t>September 24, 2015</a:t>
            </a:r>
            <a:endParaRPr lang="en-US" dirty="0"/>
          </a:p>
        </p:txBody>
      </p:sp>
      <p:sp>
        <p:nvSpPr>
          <p:cNvPr id="4101" name="Rectangle 2"/>
          <p:cNvSpPr>
            <a:spLocks noGrp="1" noChangeArrowheads="1"/>
          </p:cNvSpPr>
          <p:nvPr>
            <p:ph type="title"/>
          </p:nvPr>
        </p:nvSpPr>
        <p:spPr/>
        <p:txBody>
          <a:bodyPr/>
          <a:lstStyle/>
          <a:p>
            <a:pPr eaLnBrk="1" hangingPunct="1"/>
            <a:r>
              <a:rPr lang="en-US" altLang="en-US" dirty="0" smtClean="0"/>
              <a:t>ADS-B in GPS Denied Environments</a:t>
            </a:r>
          </a:p>
        </p:txBody>
      </p:sp>
      <p:pic>
        <p:nvPicPr>
          <p:cNvPr id="2" name="ADS_B_InPlane">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6"/>
          <a:stretch>
            <a:fillRect/>
          </a:stretch>
        </p:blipFill>
        <p:spPr>
          <a:xfrm>
            <a:off x="5463791" y="1138661"/>
            <a:ext cx="3604009" cy="2027255"/>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556760"/>
            <a:ext cx="9144000" cy="2072640"/>
          </a:xfrm>
          <a:prstGeom prst="rect">
            <a:avLst/>
          </a:prstGeom>
        </p:spPr>
      </p:pic>
      <p:pic>
        <p:nvPicPr>
          <p:cNvPr id="36" name="Picture 35"/>
          <p:cNvPicPr/>
          <p:nvPr/>
        </p:nvPicPr>
        <p:blipFill>
          <a:blip r:embed="rId8">
            <a:extLst>
              <a:ext uri="{28A0092B-C50C-407E-A947-70E740481C1C}">
                <a14:useLocalDpi xmlns:a14="http://schemas.microsoft.com/office/drawing/2010/main" val="0"/>
              </a:ext>
            </a:extLst>
          </a:blip>
          <a:srcRect/>
          <a:stretch>
            <a:fillRect/>
          </a:stretch>
        </p:blipFill>
        <p:spPr bwMode="auto">
          <a:xfrm>
            <a:off x="76200" y="1260951"/>
            <a:ext cx="5380055" cy="3243857"/>
          </a:xfrm>
          <a:prstGeom prst="rect">
            <a:avLst/>
          </a:prstGeom>
          <a:noFill/>
          <a:ln>
            <a:noFill/>
          </a:ln>
        </p:spPr>
      </p:pic>
      <p:pic>
        <p:nvPicPr>
          <p:cNvPr id="8" name="Picture 7"/>
          <p:cNvPicPr>
            <a:picLocks noChangeAspect="1"/>
          </p:cNvPicPr>
          <p:nvPr/>
        </p:nvPicPr>
        <p:blipFill>
          <a:blip r:embed="rId9"/>
          <a:stretch>
            <a:fillRect/>
          </a:stretch>
        </p:blipFill>
        <p:spPr>
          <a:xfrm>
            <a:off x="5881306" y="3213758"/>
            <a:ext cx="2589456" cy="1291050"/>
          </a:xfrm>
          <a:prstGeom prst="rect">
            <a:avLst/>
          </a:prstGeom>
        </p:spPr>
      </p:pic>
    </p:spTree>
    <p:custDataLst>
      <p:tags r:id="rId1"/>
    </p:custDataLst>
    <p:extLst>
      <p:ext uri="{BB962C8B-B14F-4D97-AF65-F5344CB8AC3E}">
        <p14:creationId xmlns:p14="http://schemas.microsoft.com/office/powerpoint/2010/main" val="2002099847"/>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1267"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1021A58-C639-4BA0-A156-CC5F587E0231}" type="slidenum">
              <a:rPr lang="en-US" altLang="en-US" sz="1200">
                <a:solidFill>
                  <a:schemeClr val="bg1"/>
                </a:solidFill>
              </a:rPr>
              <a:pPr>
                <a:spcBef>
                  <a:spcPct val="0"/>
                </a:spcBef>
                <a:buClrTx/>
                <a:buSzTx/>
                <a:buFontTx/>
                <a:buNone/>
              </a:pPr>
              <a:t>8</a:t>
            </a:fld>
            <a:endParaRPr lang="en-US" altLang="en-US" sz="1200">
              <a:solidFill>
                <a:schemeClr val="bg1"/>
              </a:solidFill>
            </a:endParaRPr>
          </a:p>
        </p:txBody>
      </p:sp>
      <p:sp>
        <p:nvSpPr>
          <p:cNvPr id="13" name="Date Placeholder 6"/>
          <p:cNvSpPr>
            <a:spLocks noGrp="1"/>
          </p:cNvSpPr>
          <p:nvPr>
            <p:ph type="dt" sz="quarter" idx="12"/>
          </p:nvPr>
        </p:nvSpPr>
        <p:spPr/>
        <p:txBody>
          <a:bodyPr/>
          <a:lstStyle/>
          <a:p>
            <a:pPr>
              <a:defRPr/>
            </a:pPr>
            <a:r>
              <a:rPr lang="en-US" smtClean="0"/>
              <a:t>September 24, 2015</a:t>
            </a:r>
            <a:endParaRPr lang="en-US" dirty="0"/>
          </a:p>
        </p:txBody>
      </p:sp>
      <p:sp>
        <p:nvSpPr>
          <p:cNvPr id="11269" name="Rectangle 6"/>
          <p:cNvSpPr>
            <a:spLocks noChangeArrowheads="1"/>
          </p:cNvSpPr>
          <p:nvPr/>
        </p:nvSpPr>
        <p:spPr bwMode="auto">
          <a:xfrm>
            <a:off x="252413" y="1181100"/>
            <a:ext cx="8521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2000"/>
              <a:t>Estimate risk of a given UAS mission to human life.</a:t>
            </a:r>
          </a:p>
          <a:p>
            <a:pPr eaLnBrk="1" hangingPunct="1"/>
            <a:r>
              <a:rPr lang="en-US" altLang="en-US" sz="2000"/>
              <a:t>Various factors: midair collision, system failures, ground strikes, etc.</a:t>
            </a:r>
          </a:p>
        </p:txBody>
      </p:sp>
      <p:sp>
        <p:nvSpPr>
          <p:cNvPr id="11270" name="Title 2"/>
          <p:cNvSpPr>
            <a:spLocks noGrp="1"/>
          </p:cNvSpPr>
          <p:nvPr>
            <p:ph type="title"/>
          </p:nvPr>
        </p:nvSpPr>
        <p:spPr/>
        <p:txBody>
          <a:bodyPr/>
          <a:lstStyle/>
          <a:p>
            <a:r>
              <a:rPr lang="en-US" altLang="en-US" smtClean="0"/>
              <a:t>Risk Assessment of UAS Missions</a:t>
            </a:r>
          </a:p>
        </p:txBody>
      </p:sp>
      <p:pic>
        <p:nvPicPr>
          <p:cNvPr id="2" name="collision_gas_model.wmv">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6">
            <a:extLst>
              <a:ext uri="{28A0092B-C50C-407E-A947-70E740481C1C}">
                <a14:useLocalDpi xmlns:a14="http://schemas.microsoft.com/office/drawing/2010/main" val="0"/>
              </a:ext>
            </a:extLst>
          </a:blip>
          <a:srcRect/>
          <a:stretch>
            <a:fillRect/>
          </a:stretch>
        </p:blipFill>
        <p:spPr bwMode="auto">
          <a:xfrm>
            <a:off x="4157663" y="19558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 y="2046288"/>
            <a:ext cx="2638425" cy="176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813" y="3806825"/>
            <a:ext cx="372268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9325" y="2036763"/>
            <a:ext cx="2651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Down Arrow 2"/>
          <p:cNvSpPr>
            <a:spLocks noChangeArrowheads="1"/>
          </p:cNvSpPr>
          <p:nvPr/>
        </p:nvSpPr>
        <p:spPr bwMode="auto">
          <a:xfrm>
            <a:off x="1809750" y="3578225"/>
            <a:ext cx="406400" cy="788988"/>
          </a:xfrm>
          <a:prstGeom prst="downArrow">
            <a:avLst>
              <a:gd name="adj1" fmla="val 50000"/>
              <a:gd name="adj2" fmla="val 50018"/>
            </a:avLst>
          </a:prstGeom>
          <a:solidFill>
            <a:srgbClr val="00FF00"/>
          </a:solidFill>
          <a:ln w="19050">
            <a:solidFill>
              <a:schemeClr val="tx1"/>
            </a:solidFill>
            <a:miter lim="800000"/>
            <a:headEnd/>
            <a:tailEnd/>
          </a:ln>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latin typeface="Garamond" panose="02020404030301010803" pitchFamily="18" charset="0"/>
            </a:endParaRPr>
          </a:p>
        </p:txBody>
      </p:sp>
      <p:graphicFrame>
        <p:nvGraphicFramePr>
          <p:cNvPr id="15" name="Table 14"/>
          <p:cNvGraphicFramePr>
            <a:graphicFrameLocks noGrp="1"/>
          </p:cNvGraphicFramePr>
          <p:nvPr/>
        </p:nvGraphicFramePr>
        <p:xfrm>
          <a:off x="3814763" y="4324350"/>
          <a:ext cx="3859212" cy="1235077"/>
        </p:xfrm>
        <a:graphic>
          <a:graphicData uri="http://schemas.openxmlformats.org/drawingml/2006/table">
            <a:tbl>
              <a:tblPr firstRow="1" bandRow="1">
                <a:tableStyleId>{5C22544A-7EE6-4342-B048-85BDC9FD1C3A}</a:tableStyleId>
              </a:tblPr>
              <a:tblGrid>
                <a:gridCol w="740599"/>
                <a:gridCol w="1510127"/>
                <a:gridCol w="1608486"/>
              </a:tblGrid>
              <a:tr h="203532">
                <a:tc>
                  <a:txBody>
                    <a:bodyPr/>
                    <a:lstStyle/>
                    <a:p>
                      <a:pPr algn="ctr"/>
                      <a:r>
                        <a:rPr lang="en-US" sz="1000" dirty="0" smtClean="0">
                          <a:solidFill>
                            <a:schemeClr val="tx1"/>
                          </a:solidFill>
                        </a:rPr>
                        <a:t>Parameter</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Land Areas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Marine Areas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6309">
                <a:tc>
                  <a:txBody>
                    <a:bodyPr/>
                    <a:lstStyle/>
                    <a:p>
                      <a:r>
                        <a:rPr lang="en-US" sz="1000" dirty="0" smtClean="0">
                          <a:latin typeface="Arial" charset="0"/>
                        </a:rPr>
                        <a:t>F</a:t>
                      </a:r>
                      <a:r>
                        <a:rPr lang="en-US" sz="1000" baseline="-25000" dirty="0" smtClean="0">
                          <a:latin typeface="Arial" charset="0"/>
                        </a:rPr>
                        <a:t>transient</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700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1300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6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smtClean="0">
                          <a:solidFill>
                            <a:schemeClr val="tx1"/>
                          </a:solidFill>
                        </a:rPr>
                        <a:t>F</a:t>
                      </a:r>
                      <a:r>
                        <a:rPr lang="en-US" sz="1000" baseline="-25000" dirty="0" err="1" smtClean="0">
                          <a:solidFill>
                            <a:schemeClr val="tx1"/>
                          </a:solidFill>
                        </a:rPr>
                        <a:t>ped</a:t>
                      </a:r>
                      <a:endParaRPr lang="en-US" sz="1000" baseline="-25000" dirty="0" smtClean="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1.3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1700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6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tx1"/>
                          </a:solidFill>
                        </a:rPr>
                        <a:t>F</a:t>
                      </a:r>
                      <a:r>
                        <a:rPr lang="en-US" sz="1000" baseline="-25000" dirty="0" smtClean="0">
                          <a:solidFill>
                            <a:schemeClr val="tx1"/>
                          </a:solidFill>
                        </a:rPr>
                        <a:t>bldg</a:t>
                      </a: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0.01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420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6309">
                <a:tc>
                  <a:txBody>
                    <a:bodyPr/>
                    <a:lstStyle/>
                    <a:p>
                      <a:r>
                        <a:rPr lang="en-US" sz="1000" dirty="0" err="1" smtClean="0">
                          <a:latin typeface="Arial" charset="0"/>
                        </a:rPr>
                        <a:t>F</a:t>
                      </a:r>
                      <a:r>
                        <a:rPr lang="en-US" sz="1000" baseline="-25000" dirty="0" err="1" smtClean="0">
                          <a:latin typeface="Arial" charset="0"/>
                        </a:rPr>
                        <a:t>fat</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0.4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 every 9 missions</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6309">
                <a:tc>
                  <a:txBody>
                    <a:bodyPr/>
                    <a:lstStyle/>
                    <a:p>
                      <a:r>
                        <a:rPr lang="en-US" sz="1000" dirty="0" smtClean="0">
                          <a:solidFill>
                            <a:schemeClr val="tx1"/>
                          </a:solidFill>
                        </a:rPr>
                        <a:t>M</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$25M per mission</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$1M per mission</a:t>
                      </a:r>
                      <a:endParaRPr lang="en-US" sz="1000" dirty="0">
                        <a:solidFill>
                          <a:schemeClr val="tx1"/>
                        </a:solidFill>
                      </a:endParaRPr>
                    </a:p>
                  </a:txBody>
                  <a:tcPr marL="50917" marR="50917" marT="25435" marB="25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306" name="Text Box 5"/>
          <p:cNvSpPr txBox="1">
            <a:spLocks noChangeArrowheads="1"/>
          </p:cNvSpPr>
          <p:nvPr/>
        </p:nvSpPr>
        <p:spPr bwMode="auto">
          <a:xfrm>
            <a:off x="7727950" y="4391025"/>
            <a:ext cx="1046163"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Risk Assessment of 4 BATs Patrolling Seattle Area</a:t>
            </a:r>
          </a:p>
        </p:txBody>
      </p:sp>
      <p:sp>
        <p:nvSpPr>
          <p:cNvPr id="11307" name="Rounded Rectangle 3"/>
          <p:cNvSpPr>
            <a:spLocks noChangeArrowheads="1"/>
          </p:cNvSpPr>
          <p:nvPr/>
        </p:nvSpPr>
        <p:spPr bwMode="auto">
          <a:xfrm>
            <a:off x="4527550" y="4767263"/>
            <a:ext cx="1403350" cy="381000"/>
          </a:xfrm>
          <a:prstGeom prst="roundRect">
            <a:avLst>
              <a:gd name="adj" fmla="val 16667"/>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latin typeface="Garamond" panose="02020404030301010803" pitchFamily="18" charset="0"/>
            </a:endParaRPr>
          </a:p>
        </p:txBody>
      </p:sp>
      <p:sp>
        <p:nvSpPr>
          <p:cNvPr id="11308" name="Rounded Rectangle 18"/>
          <p:cNvSpPr>
            <a:spLocks noChangeArrowheads="1"/>
          </p:cNvSpPr>
          <p:nvPr/>
        </p:nvSpPr>
        <p:spPr bwMode="auto">
          <a:xfrm>
            <a:off x="4527550" y="5329238"/>
            <a:ext cx="1403350" cy="230187"/>
          </a:xfrm>
          <a:prstGeom prst="roundRect">
            <a:avLst>
              <a:gd name="adj" fmla="val 16667"/>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latin typeface="Garamond" panose="02020404030301010803" pitchFamily="18" charset="0"/>
            </a:endParaRPr>
          </a:p>
        </p:txBody>
      </p:sp>
      <p:sp>
        <p:nvSpPr>
          <p:cNvPr id="11309" name="Rectangle 36"/>
          <p:cNvSpPr>
            <a:spLocks noChangeArrowheads="1"/>
          </p:cNvSpPr>
          <p:nvPr/>
        </p:nvSpPr>
        <p:spPr bwMode="auto">
          <a:xfrm>
            <a:off x="419100" y="5689600"/>
            <a:ext cx="8405813" cy="868363"/>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1200"/>
              <a:t>C.W. Lum, K. R. Gauksheim, C. Deseure, J. Vagners, and T. McGeer, “Assessing and Estimating Risk of Operating Unmanned Aerial Systems in Populated Areas” </a:t>
            </a:r>
            <a:r>
              <a:rPr lang="en-US" altLang="en-US" sz="1200" i="1"/>
              <a:t>Proceedings of the AIAA ATIO Conference, </a:t>
            </a:r>
            <a:r>
              <a:rPr lang="en-US" altLang="en-US" sz="1200"/>
              <a:t>Sept. 2011</a:t>
            </a:r>
          </a:p>
          <a:p>
            <a:pPr eaLnBrk="1" hangingPunct="1"/>
            <a:r>
              <a:rPr lang="en-US" altLang="en-US" sz="1200"/>
              <a:t>C.W. Lum, and B. Waggoner “A Risk Based Paradigm and Model for Unmanned Aerial Systems in the National Airspace” </a:t>
            </a:r>
            <a:r>
              <a:rPr lang="en-US" altLang="en-US" sz="1200" i="1"/>
              <a:t>Proceedings of the AIAA Infotech@Aerospace Conference</a:t>
            </a:r>
            <a:r>
              <a:rPr lang="en-US" altLang="en-US" sz="1200"/>
              <a:t>, March 2011.</a:t>
            </a:r>
          </a:p>
        </p:txBody>
      </p:sp>
    </p:spTree>
    <p:custDataLst>
      <p:tags r:id="rId1"/>
    </p:custDataLst>
  </p:cSld>
  <p:clrMapOvr>
    <a:masterClrMapping/>
  </p:clrMapOvr>
  <p:transition advTm="227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pPr>
              <a:defRPr/>
            </a:pPr>
            <a:r>
              <a:rPr lang="en-US" dirty="0"/>
              <a:t>University of Washington</a:t>
            </a:r>
          </a:p>
        </p:txBody>
      </p:sp>
      <p:sp>
        <p:nvSpPr>
          <p:cNvPr id="1331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5A23A9B-0445-4CF3-B6CE-8F32EF5A97C9}" type="slidenum">
              <a:rPr lang="en-US" altLang="en-US" sz="1200">
                <a:solidFill>
                  <a:schemeClr val="bg1"/>
                </a:solidFill>
              </a:rPr>
              <a:pPr>
                <a:spcBef>
                  <a:spcPct val="0"/>
                </a:spcBef>
                <a:buClrTx/>
                <a:buSzTx/>
                <a:buFontTx/>
                <a:buNone/>
              </a:pPr>
              <a:t>9</a:t>
            </a:fld>
            <a:endParaRPr lang="en-US" altLang="en-US" sz="1200">
              <a:solidFill>
                <a:schemeClr val="bg1"/>
              </a:solidFill>
            </a:endParaRPr>
          </a:p>
        </p:txBody>
      </p:sp>
      <p:sp>
        <p:nvSpPr>
          <p:cNvPr id="13" name="Date Placeholder 6"/>
          <p:cNvSpPr>
            <a:spLocks noGrp="1"/>
          </p:cNvSpPr>
          <p:nvPr>
            <p:ph type="dt" sz="quarter" idx="12"/>
          </p:nvPr>
        </p:nvSpPr>
        <p:spPr/>
        <p:txBody>
          <a:bodyPr/>
          <a:lstStyle/>
          <a:p>
            <a:pPr>
              <a:defRPr/>
            </a:pPr>
            <a:r>
              <a:rPr lang="en-US" smtClean="0"/>
              <a:t>September 24, 2015</a:t>
            </a:r>
            <a:endParaRPr lang="en-US" dirty="0"/>
          </a:p>
        </p:txBody>
      </p:sp>
      <p:sp>
        <p:nvSpPr>
          <p:cNvPr id="13317" name="Rectangle 6"/>
          <p:cNvSpPr>
            <a:spLocks noChangeArrowheads="1"/>
          </p:cNvSpPr>
          <p:nvPr/>
        </p:nvSpPr>
        <p:spPr bwMode="auto">
          <a:xfrm>
            <a:off x="252413" y="1181100"/>
            <a:ext cx="8521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2000"/>
              <a:t>Partner w/ industry to implement academic ideas on actual systems.</a:t>
            </a:r>
          </a:p>
          <a:p>
            <a:pPr eaLnBrk="1" hangingPunct="1"/>
            <a:endParaRPr lang="en-US" altLang="en-US" sz="2000"/>
          </a:p>
        </p:txBody>
      </p:sp>
      <p:sp>
        <p:nvSpPr>
          <p:cNvPr id="13318" name="Title 2"/>
          <p:cNvSpPr>
            <a:spLocks noGrp="1"/>
          </p:cNvSpPr>
          <p:nvPr>
            <p:ph type="title"/>
          </p:nvPr>
        </p:nvSpPr>
        <p:spPr/>
        <p:txBody>
          <a:bodyPr/>
          <a:lstStyle/>
          <a:p>
            <a:r>
              <a:rPr lang="en-US" altLang="en-US" smtClean="0"/>
              <a:t>Implementation &amp; Industry Partners</a:t>
            </a:r>
          </a:p>
        </p:txBody>
      </p:sp>
      <p:pic>
        <p:nvPicPr>
          <p:cNvPr id="13319" name="Picture 9" descr="http://t0.gstatic.com/images?q=tbn:ANd9GcToywc7kjjZopTSYZGh-O7zghEWmrR14aF7tyM4ZUa_Q4-0VvNzH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0675" y="1662113"/>
            <a:ext cx="34353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4" descr="http://jamesgraphix.com/wp-content/uploads/2010/09/aerovel_larg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9175" y="1609725"/>
            <a:ext cx="29940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descr="http://www.oregonfirst.org/wp/wp-uploads/2009/03/Insitu-Color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5" y="1535113"/>
            <a:ext cx="19939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oeing_quad_rotor_2_agents.wmv">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13">
            <a:extLst>
              <a:ext uri="{28A0092B-C50C-407E-A947-70E740481C1C}">
                <a14:useLocalDpi xmlns:a14="http://schemas.microsoft.com/office/drawing/2010/main" val="0"/>
              </a:ext>
            </a:extLst>
          </a:blip>
          <a:srcRect/>
          <a:stretch>
            <a:fillRect/>
          </a:stretch>
        </p:blipFill>
        <p:spPr bwMode="auto">
          <a:xfrm>
            <a:off x="3098800" y="2536825"/>
            <a:ext cx="29591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5"/>
          <p:cNvSpPr txBox="1">
            <a:spLocks noChangeArrowheads="1"/>
          </p:cNvSpPr>
          <p:nvPr/>
        </p:nvSpPr>
        <p:spPr bwMode="auto">
          <a:xfrm>
            <a:off x="257175" y="4810125"/>
            <a:ext cx="25288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Partnered with Insitu to add advance autonomy to deployed UAS</a:t>
            </a:r>
          </a:p>
        </p:txBody>
      </p:sp>
      <p:sp>
        <p:nvSpPr>
          <p:cNvPr id="13324" name="Rectangle 36"/>
          <p:cNvSpPr>
            <a:spLocks noChangeArrowheads="1"/>
          </p:cNvSpPr>
          <p:nvPr/>
        </p:nvSpPr>
        <p:spPr bwMode="auto">
          <a:xfrm>
            <a:off x="419100" y="5289550"/>
            <a:ext cx="8405813" cy="1274763"/>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en-US" sz="1200"/>
              <a:t>C.W. Lum, J. Vagners, M. Vavrina, and J. Vian, “Formation Flight of Swarms of Autonomous Vehicles In Obstructed Environments Using Vector Field Navigation” </a:t>
            </a:r>
            <a:r>
              <a:rPr lang="en-US" altLang="en-US" sz="1200" i="1"/>
              <a:t>Proceedings of the ICUAS Conference, </a:t>
            </a:r>
            <a:r>
              <a:rPr lang="en-US" altLang="en-US" sz="1200"/>
              <a:t>June 2012</a:t>
            </a:r>
          </a:p>
          <a:p>
            <a:pPr eaLnBrk="1" hangingPunct="1"/>
            <a:r>
              <a:rPr lang="en-US" altLang="en-US" sz="1200"/>
              <a:t>C. W. Lum, J. Vagners, J. Jang, and J. Vian, “Partitioned Searching and Deconfliction: Analysis and Flight Tests” </a:t>
            </a:r>
            <a:r>
              <a:rPr lang="en-US" altLang="en-US" sz="1200" i="1"/>
              <a:t>Proceedings of the AACC American Control Conference</a:t>
            </a:r>
            <a:r>
              <a:rPr lang="en-US" altLang="en-US" sz="1200"/>
              <a:t>, July 2010.</a:t>
            </a:r>
          </a:p>
          <a:p>
            <a:pPr eaLnBrk="1" hangingPunct="1"/>
            <a:r>
              <a:rPr lang="en-US" altLang="en-US" sz="1200"/>
              <a:t>C. W. Lum, M. L. Rowland, and R. T. Rysdyk, “Human-in-the-Loop Distributed Simulation and Validation of Strategic Autonomous Algorithms” </a:t>
            </a:r>
            <a:r>
              <a:rPr lang="en-US" altLang="en-US" sz="1200" i="1"/>
              <a:t>Proceedings AIAA AMTGT Conference</a:t>
            </a:r>
            <a:r>
              <a:rPr lang="en-US" altLang="en-US" sz="1200"/>
              <a:t>, June 2008.</a:t>
            </a:r>
          </a:p>
        </p:txBody>
      </p:sp>
      <p:sp>
        <p:nvSpPr>
          <p:cNvPr id="13325" name="Text Box 5"/>
          <p:cNvSpPr txBox="1">
            <a:spLocks noChangeArrowheads="1"/>
          </p:cNvSpPr>
          <p:nvPr/>
        </p:nvSpPr>
        <p:spPr bwMode="auto">
          <a:xfrm>
            <a:off x="3490913" y="4806950"/>
            <a:ext cx="22955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Flight test footage from Boeing VSTL search mission</a:t>
            </a:r>
          </a:p>
        </p:txBody>
      </p:sp>
      <p:sp>
        <p:nvSpPr>
          <p:cNvPr id="13326" name="Text Box 5"/>
          <p:cNvSpPr txBox="1">
            <a:spLocks noChangeArrowheads="1"/>
          </p:cNvSpPr>
          <p:nvPr/>
        </p:nvSpPr>
        <p:spPr bwMode="auto">
          <a:xfrm>
            <a:off x="6297613" y="4819650"/>
            <a:ext cx="2527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n"/>
              <a:defRPr sz="24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100"/>
              <a:t>Joint Research with Aerovel for acrobatic flight and risk assessment</a:t>
            </a:r>
          </a:p>
        </p:txBody>
      </p:sp>
      <p:pic>
        <p:nvPicPr>
          <p:cNvPr id="2" name="ScanEagle Snippet3.wmv">
            <a:hlinkClick r:id="" action="ppaction://media"/>
          </p:cNvPr>
          <p:cNvPicPr>
            <a:picLocks noChangeAspect="1"/>
          </p:cNvPicPr>
          <p:nvPr>
            <a:videoFile r:link="rId5"/>
            <p:extLst>
              <p:ext uri="{DAA4B4D4-6D71-4841-9C94-3DE7FCFB9230}">
                <p14:media xmlns:p14="http://schemas.microsoft.com/office/powerpoint/2010/main" r:link="rId4"/>
              </p:ext>
            </p:extLst>
          </p:nvPr>
        </p:nvPicPr>
        <p:blipFill>
          <a:blip r:embed="rId14">
            <a:extLst>
              <a:ext uri="{28A0092B-C50C-407E-A947-70E740481C1C}">
                <a14:useLocalDpi xmlns:a14="http://schemas.microsoft.com/office/drawing/2010/main" val="0"/>
              </a:ext>
            </a:extLst>
          </a:blip>
          <a:srcRect/>
          <a:stretch>
            <a:fillRect/>
          </a:stretch>
        </p:blipFill>
        <p:spPr bwMode="auto">
          <a:xfrm>
            <a:off x="63500" y="2533650"/>
            <a:ext cx="2957513"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andoraFirstTransition12Aug11Short.wmv">
            <a:hlinkClick r:id="" action="ppaction://media"/>
          </p:cNvPr>
          <p:cNvPicPr>
            <a:picLocks noChangeAspect="1"/>
          </p:cNvPicPr>
          <p:nvPr>
            <a:videoFile r:link="rId7"/>
            <p:extLst>
              <p:ext uri="{DAA4B4D4-6D71-4841-9C94-3DE7FCFB9230}">
                <p14:media xmlns:p14="http://schemas.microsoft.com/office/powerpoint/2010/main" r:link="rId6"/>
              </p:ext>
            </p:extLst>
          </p:nvPr>
        </p:nvPicPr>
        <p:blipFill>
          <a:blip r:embed="rId15">
            <a:extLst>
              <a:ext uri="{28A0092B-C50C-407E-A947-70E740481C1C}">
                <a14:useLocalDpi xmlns:a14="http://schemas.microsoft.com/office/drawing/2010/main" val="0"/>
              </a:ext>
            </a:extLst>
          </a:blip>
          <a:srcRect/>
          <a:stretch>
            <a:fillRect/>
          </a:stretch>
        </p:blipFill>
        <p:spPr bwMode="auto">
          <a:xfrm>
            <a:off x="6111875" y="2519363"/>
            <a:ext cx="298132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227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58400" fill="hold"/>
                                        <p:tgtEl>
                                          <p:spTgt spid="4"/>
                                        </p:tgtEl>
                                      </p:cBhvr>
                                    </p:cmd>
                                  </p:childTnLst>
                                </p:cTn>
                              </p:par>
                              <p:par>
                                <p:cTn id="7" presetID="1" presetClass="mediacall" presetSubtype="0" fill="hold" nodeType="withEffect">
                                  <p:stCondLst>
                                    <p:cond delay="0"/>
                                  </p:stCondLst>
                                  <p:childTnLst>
                                    <p:cmd type="call" cmd="playFrom(0.0)">
                                      <p:cBhvr>
                                        <p:cTn id="8" dur="62995" fill="hold"/>
                                        <p:tgtEl>
                                          <p:spTgt spid="6"/>
                                        </p:tgtEl>
                                      </p:cBhvr>
                                    </p:cmd>
                                  </p:childTnLst>
                                </p:cTn>
                              </p:par>
                              <p:par>
                                <p:cTn id="9" presetID="1" presetClass="mediacall" presetSubtype="0" fill="hold" nodeType="withEffect">
                                  <p:stCondLst>
                                    <p:cond delay="0"/>
                                  </p:stCondLst>
                                  <p:childTnLst>
                                    <p:cmd type="call" cmd="playFrom(0.0)">
                                      <p:cBhvr>
                                        <p:cTn id="10" dur="45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1" repeatCount="indefinite" fill="hold" display="0">
                  <p:stCondLst>
                    <p:cond delay="indefinite"/>
                  </p:stCondLst>
                </p:cTn>
                <p:tgtEl>
                  <p:spTgt spid="4"/>
                </p:tgtEl>
              </p:cMediaNode>
            </p:video>
            <p:video>
              <p:cMediaNode vol="80000">
                <p:cTn id="12" repeatCount="indefinite" fill="hold" display="0">
                  <p:stCondLst>
                    <p:cond delay="indefinite"/>
                  </p:stCondLst>
                </p:cTn>
                <p:tgtEl>
                  <p:spTgt spid="2"/>
                </p:tgtEl>
              </p:cMediaNode>
            </p:video>
            <p:video>
              <p:cMediaNode vol="0" mute="1">
                <p:cTn id="13" repeatCount="indefinite"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ORDWRAP" val="0"/>
  <p:tag name="DEFAULTWIDTH" val="695"/>
  <p:tag name="DEFAULTHEIGHT" val="482"/>
</p:tagLst>
</file>

<file path=ppt/tags/tag2.xml><?xml version="1.0" encoding="utf-8"?>
<p:tagLst xmlns:a="http://schemas.openxmlformats.org/drawingml/2006/main" xmlns:r="http://schemas.openxmlformats.org/officeDocument/2006/relationships" xmlns:p="http://schemas.openxmlformats.org/presentationml/2006/main">
  <p:tag name="TIMING" val="|14.4"/>
</p:tagLst>
</file>

<file path=ppt/tags/tag3.xml><?xml version="1.0" encoding="utf-8"?>
<p:tagLst xmlns:a="http://schemas.openxmlformats.org/drawingml/2006/main" xmlns:r="http://schemas.openxmlformats.org/officeDocument/2006/relationships" xmlns:p="http://schemas.openxmlformats.org/presentationml/2006/main">
  <p:tag name="TIMING" val="|14.4"/>
</p:tagLst>
</file>

<file path=ppt/tags/tag4.xml><?xml version="1.0" encoding="utf-8"?>
<p:tagLst xmlns:a="http://schemas.openxmlformats.org/drawingml/2006/main" xmlns:r="http://schemas.openxmlformats.org/officeDocument/2006/relationships" xmlns:p="http://schemas.openxmlformats.org/presentationml/2006/main">
  <p:tag name="TIMING" val="|5.7|5.6|5.8|11|8.6|14.8"/>
</p:tagLst>
</file>

<file path=ppt/tags/tag5.xml><?xml version="1.0" encoding="utf-8"?>
<p:tagLst xmlns:a="http://schemas.openxmlformats.org/drawingml/2006/main" xmlns:r="http://schemas.openxmlformats.org/officeDocument/2006/relationships" xmlns:p="http://schemas.openxmlformats.org/presentationml/2006/main">
  <p:tag name="TIMING" val="|5.7|5.6|5.8|11|8.6|14.8"/>
</p:tagLst>
</file>

<file path=ppt/tags/tag6.xml><?xml version="1.0" encoding="utf-8"?>
<p:tagLst xmlns:a="http://schemas.openxmlformats.org/drawingml/2006/main" xmlns:r="http://schemas.openxmlformats.org/officeDocument/2006/relationships" xmlns:p="http://schemas.openxmlformats.org/presentationml/2006/main">
  <p:tag name="TIMING" val="|5.7|5.6|5.8|11|8.6|14.8"/>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14.4"/>
</p:tagLst>
</file>

<file path=ppt/tags/tag9.xml><?xml version="1.0" encoding="utf-8"?>
<p:tagLst xmlns:a="http://schemas.openxmlformats.org/drawingml/2006/main" xmlns:r="http://schemas.openxmlformats.org/officeDocument/2006/relationships" xmlns:p="http://schemas.openxmlformats.org/presentationml/2006/main">
  <p:tag name="TIMING" val="|14.4"/>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chemeClr val="tx1"/>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Garamond" pitchFamily="18"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62070</TotalTime>
  <Words>1662</Words>
  <Application>Microsoft Office PowerPoint</Application>
  <PresentationFormat>On-screen Show (4:3)</PresentationFormat>
  <Paragraphs>149</Paragraphs>
  <Slides>10</Slides>
  <Notes>10</Notes>
  <HiddenSlides>2</HiddenSlides>
  <MMClips>15</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Wingdings</vt:lpstr>
      <vt:lpstr>Garamond</vt:lpstr>
      <vt:lpstr>Arial</vt:lpstr>
      <vt:lpstr>MS PGothic</vt:lpstr>
      <vt:lpstr>Times New Roman</vt:lpstr>
      <vt:lpstr>Pixel</vt:lpstr>
      <vt:lpstr>Bitmap Image</vt:lpstr>
      <vt:lpstr>Control Systems Research in the Autonomous Flight Systems Laboratory</vt:lpstr>
      <vt:lpstr>Autonomous Flight Systems Laboratory</vt:lpstr>
      <vt:lpstr>Coordinated Search</vt:lpstr>
      <vt:lpstr>UAS for Mapping and Agriculture</vt:lpstr>
      <vt:lpstr>Visual Anchoring with GPS Denied</vt:lpstr>
      <vt:lpstr>Visual Anchoring with GPS Denied</vt:lpstr>
      <vt:lpstr>ADS-B in GPS Denied Environments</vt:lpstr>
      <vt:lpstr>Risk Assessment of UAS Missions</vt:lpstr>
      <vt:lpstr>Implementation &amp; Industry Partners</vt:lpstr>
      <vt:lpstr>Select References</vt:lpstr>
    </vt:vector>
  </TitlesOfParts>
  <Company>University of Washington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lum</dc:creator>
  <cp:lastModifiedBy>Christopher Lum</cp:lastModifiedBy>
  <cp:revision>3931</cp:revision>
  <dcterms:created xsi:type="dcterms:W3CDTF">1601-01-01T00:00:00Z</dcterms:created>
  <dcterms:modified xsi:type="dcterms:W3CDTF">2015-11-03T18:29:06Z</dcterms:modified>
</cp:coreProperties>
</file>